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41"/>
  </p:handoutMasterIdLst>
  <p:sldIdLst>
    <p:sldId id="256" r:id="rId2"/>
    <p:sldId id="272" r:id="rId3"/>
    <p:sldId id="257" r:id="rId4"/>
    <p:sldId id="258" r:id="rId5"/>
    <p:sldId id="259" r:id="rId6"/>
    <p:sldId id="260" r:id="rId7"/>
    <p:sldId id="261" r:id="rId8"/>
    <p:sldId id="264" r:id="rId9"/>
    <p:sldId id="280" r:id="rId10"/>
    <p:sldId id="262" r:id="rId11"/>
    <p:sldId id="296" r:id="rId12"/>
    <p:sldId id="293" r:id="rId13"/>
    <p:sldId id="263" r:id="rId14"/>
    <p:sldId id="279" r:id="rId15"/>
    <p:sldId id="265" r:id="rId16"/>
    <p:sldId id="266" r:id="rId17"/>
    <p:sldId id="268" r:id="rId18"/>
    <p:sldId id="290" r:id="rId19"/>
    <p:sldId id="269" r:id="rId20"/>
    <p:sldId id="278" r:id="rId21"/>
    <p:sldId id="281" r:id="rId22"/>
    <p:sldId id="282" r:id="rId23"/>
    <p:sldId id="270" r:id="rId24"/>
    <p:sldId id="295" r:id="rId25"/>
    <p:sldId id="271" r:id="rId26"/>
    <p:sldId id="273" r:id="rId27"/>
    <p:sldId id="283" r:id="rId28"/>
    <p:sldId id="284" r:id="rId29"/>
    <p:sldId id="285" r:id="rId30"/>
    <p:sldId id="274" r:id="rId31"/>
    <p:sldId id="275" r:id="rId32"/>
    <p:sldId id="276" r:id="rId33"/>
    <p:sldId id="292" r:id="rId34"/>
    <p:sldId id="286" r:id="rId35"/>
    <p:sldId id="277" r:id="rId36"/>
    <p:sldId id="287" r:id="rId37"/>
    <p:sldId id="291" r:id="rId38"/>
    <p:sldId id="288" r:id="rId39"/>
    <p:sldId id="289" r:id="rId40"/>
  </p:sldIdLst>
  <p:sldSz cx="12192000" cy="6858000"/>
  <p:notesSz cx="6858000" cy="93138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35" autoAdjust="0"/>
    <p:restoredTop sz="94660"/>
  </p:normalViewPr>
  <p:slideViewPr>
    <p:cSldViewPr snapToGrid="0">
      <p:cViewPr varScale="1">
        <p:scale>
          <a:sx n="116" d="100"/>
          <a:sy n="116" d="100"/>
        </p:scale>
        <p:origin x="34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7311"/>
          </a:xfrm>
          <a:prstGeom prst="rect">
            <a:avLst/>
          </a:prstGeom>
        </p:spPr>
        <p:txBody>
          <a:bodyPr vert="horz" lIns="91440" tIns="45720" rIns="91440" bIns="45720" rtlCol="0"/>
          <a:lstStyle>
            <a:lvl1pPr algn="r">
              <a:defRPr sz="1200"/>
            </a:lvl1pPr>
          </a:lstStyle>
          <a:p>
            <a:fld id="{6B7DDE3D-3AF1-4858-B22C-211E06E48197}" type="datetimeFigureOut">
              <a:rPr lang="en-US" smtClean="0"/>
              <a:t>3/16/2015</a:t>
            </a:fld>
            <a:endParaRPr lang="en-US"/>
          </a:p>
        </p:txBody>
      </p:sp>
      <p:sp>
        <p:nvSpPr>
          <p:cNvPr id="4" name="Footer Placeholder 3"/>
          <p:cNvSpPr>
            <a:spLocks noGrp="1"/>
          </p:cNvSpPr>
          <p:nvPr>
            <p:ph type="ftr" sz="quarter" idx="2"/>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6554"/>
            <a:ext cx="2971800" cy="467310"/>
          </a:xfrm>
          <a:prstGeom prst="rect">
            <a:avLst/>
          </a:prstGeom>
        </p:spPr>
        <p:txBody>
          <a:bodyPr vert="horz" lIns="91440" tIns="45720" rIns="91440" bIns="45720" rtlCol="0" anchor="b"/>
          <a:lstStyle>
            <a:lvl1pPr algn="r">
              <a:defRPr sz="1200"/>
            </a:lvl1pPr>
          </a:lstStyle>
          <a:p>
            <a:fld id="{5E30504D-446C-4E2D-9DDC-921657FE80EC}" type="slidenum">
              <a:rPr lang="en-US" smtClean="0"/>
              <a:t>‹#›</a:t>
            </a:fld>
            <a:endParaRPr lang="en-US"/>
          </a:p>
        </p:txBody>
      </p:sp>
    </p:spTree>
    <p:extLst>
      <p:ext uri="{BB962C8B-B14F-4D97-AF65-F5344CB8AC3E}">
        <p14:creationId xmlns:p14="http://schemas.microsoft.com/office/powerpoint/2010/main" val="28297410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3/16/2015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3/16/2015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3/16/2015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Comic Sans MS" panose="030F0702030302020204" pitchFamily="66" charset="0"/>
              </a:rPr>
              <a:t>Newton’s Revenge &amp; UK’s Basketball Players</a:t>
            </a:r>
            <a:endParaRPr lang="en-US" dirty="0"/>
          </a:p>
        </p:txBody>
      </p:sp>
      <p:sp>
        <p:nvSpPr>
          <p:cNvPr id="3" name="Subtitle 2"/>
          <p:cNvSpPr>
            <a:spLocks noGrp="1"/>
          </p:cNvSpPr>
          <p:nvPr>
            <p:ph type="subTitle" idx="1"/>
          </p:nvPr>
        </p:nvSpPr>
        <p:spPr/>
        <p:txBody>
          <a:bodyPr>
            <a:normAutofit lnSpcReduction="10000"/>
          </a:bodyPr>
          <a:lstStyle/>
          <a:p>
            <a:pPr algn="ctr"/>
            <a:r>
              <a:rPr lang="en-US" sz="3200" dirty="0" smtClean="0">
                <a:latin typeface="Comic Sans MS" panose="030F0702030302020204" pitchFamily="66" charset="0"/>
              </a:rPr>
              <a:t>Collecting, Organizing and </a:t>
            </a:r>
          </a:p>
          <a:p>
            <a:pPr algn="ctr"/>
            <a:r>
              <a:rPr lang="en-US" sz="3200" dirty="0" smtClean="0">
                <a:latin typeface="Comic Sans MS" panose="030F0702030302020204" pitchFamily="66" charset="0"/>
              </a:rPr>
              <a:t>Analyzing Data</a:t>
            </a:r>
            <a:endParaRPr lang="en-US" sz="3200" dirty="0">
              <a:latin typeface="Comic Sans MS" panose="030F0702030302020204" pitchFamily="66" charset="0"/>
            </a:endParaRPr>
          </a:p>
        </p:txBody>
      </p:sp>
    </p:spTree>
    <p:extLst>
      <p:ext uri="{BB962C8B-B14F-4D97-AF65-F5344CB8AC3E}">
        <p14:creationId xmlns:p14="http://schemas.microsoft.com/office/powerpoint/2010/main" val="36008039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62221"/>
            <a:ext cx="8596668" cy="1091570"/>
          </a:xfrm>
        </p:spPr>
        <p:txBody>
          <a:bodyPr/>
          <a:lstStyle/>
          <a:p>
            <a:r>
              <a:rPr lang="en-US" dirty="0" smtClean="0">
                <a:latin typeface="Comic Sans MS" panose="030F0702030302020204" pitchFamily="66" charset="0"/>
              </a:rPr>
              <a:t>On Your Own—Think</a:t>
            </a:r>
            <a:endParaRPr lang="en-US" dirty="0">
              <a:latin typeface="Comic Sans MS" panose="030F0702030302020204" pitchFamily="66" charset="0"/>
            </a:endParaRPr>
          </a:p>
        </p:txBody>
      </p:sp>
      <p:sp>
        <p:nvSpPr>
          <p:cNvPr id="3" name="Content Placeholder 2"/>
          <p:cNvSpPr>
            <a:spLocks noGrp="1"/>
          </p:cNvSpPr>
          <p:nvPr>
            <p:ph idx="1"/>
          </p:nvPr>
        </p:nvSpPr>
        <p:spPr>
          <a:xfrm>
            <a:off x="677334" y="1478663"/>
            <a:ext cx="8596668" cy="3880773"/>
          </a:xfrm>
        </p:spPr>
        <p:txBody>
          <a:bodyPr>
            <a:normAutofit/>
          </a:bodyPr>
          <a:lstStyle/>
          <a:p>
            <a:r>
              <a:rPr lang="en-US" sz="3200" dirty="0" smtClean="0">
                <a:latin typeface="Comic Sans MS" panose="030F0702030302020204" pitchFamily="66" charset="0"/>
              </a:rPr>
              <a:t>What is the problem about?  What is it asking you to do?</a:t>
            </a:r>
          </a:p>
          <a:p>
            <a:r>
              <a:rPr lang="en-US" sz="3200" dirty="0" smtClean="0">
                <a:latin typeface="Comic Sans MS" panose="030F0702030302020204" pitchFamily="66" charset="0"/>
              </a:rPr>
              <a:t>What other information do you need to help you answer this question?</a:t>
            </a:r>
          </a:p>
          <a:p>
            <a:r>
              <a:rPr lang="en-US" sz="3200" dirty="0" smtClean="0">
                <a:latin typeface="Comic Sans MS" panose="030F0702030302020204" pitchFamily="66" charset="0"/>
              </a:rPr>
              <a:t>How can you get the information you need?</a:t>
            </a:r>
            <a:endParaRPr lang="en-US" sz="3200" dirty="0">
              <a:latin typeface="Comic Sans MS" panose="030F0702030302020204" pitchFamily="66" charset="0"/>
            </a:endParaRPr>
          </a:p>
        </p:txBody>
      </p:sp>
    </p:spTree>
    <p:extLst>
      <p:ext uri="{BB962C8B-B14F-4D97-AF65-F5344CB8AC3E}">
        <p14:creationId xmlns:p14="http://schemas.microsoft.com/office/powerpoint/2010/main" val="14030369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312263"/>
            <a:ext cx="7766936" cy="803615"/>
          </a:xfrm>
        </p:spPr>
        <p:txBody>
          <a:bodyPr/>
          <a:lstStyle/>
          <a:p>
            <a:pPr algn="l"/>
            <a:r>
              <a:rPr lang="en-US" sz="3200" dirty="0" smtClean="0"/>
              <a:t>Your Task:</a:t>
            </a:r>
            <a:endParaRPr lang="en-US" sz="3200" dirty="0"/>
          </a:p>
        </p:txBody>
      </p:sp>
      <p:sp>
        <p:nvSpPr>
          <p:cNvPr id="3" name="Subtitle 2"/>
          <p:cNvSpPr>
            <a:spLocks noGrp="1"/>
          </p:cNvSpPr>
          <p:nvPr>
            <p:ph type="subTitle" idx="1"/>
          </p:nvPr>
        </p:nvSpPr>
        <p:spPr>
          <a:xfrm>
            <a:off x="1336586" y="1695090"/>
            <a:ext cx="7766936" cy="3956410"/>
          </a:xfrm>
        </p:spPr>
        <p:txBody>
          <a:bodyPr>
            <a:noAutofit/>
          </a:bodyPr>
          <a:lstStyle/>
          <a:p>
            <a:pPr algn="l"/>
            <a:r>
              <a:rPr lang="en-US" sz="3200" smtClean="0">
                <a:latin typeface="Comic Sans MS" panose="030F0702030302020204" pitchFamily="66" charset="0"/>
              </a:rPr>
              <a:t>Is  </a:t>
            </a:r>
            <a:r>
              <a:rPr lang="en-US" sz="3200" dirty="0" smtClean="0">
                <a:latin typeface="Comic Sans MS" panose="030F0702030302020204" pitchFamily="66" charset="0"/>
              </a:rPr>
              <a:t>the tunnel is actually safe for any rider, no matter how tall.—Could </a:t>
            </a:r>
            <a:r>
              <a:rPr lang="en-US" sz="3200" smtClean="0">
                <a:latin typeface="Comic Sans MS" panose="030F0702030302020204" pitchFamily="66" charset="0"/>
              </a:rPr>
              <a:t>UK’s 7-footers Willie </a:t>
            </a:r>
            <a:r>
              <a:rPr lang="en-US" sz="3200" dirty="0" err="1" smtClean="0">
                <a:latin typeface="Comic Sans MS" panose="030F0702030302020204" pitchFamily="66" charset="0"/>
              </a:rPr>
              <a:t>Cauley</a:t>
            </a:r>
            <a:r>
              <a:rPr lang="en-US" sz="3200" dirty="0" smtClean="0">
                <a:latin typeface="Comic Sans MS" panose="030F0702030302020204" pitchFamily="66" charset="0"/>
              </a:rPr>
              <a:t>-Stein or </a:t>
            </a:r>
          </a:p>
          <a:p>
            <a:pPr algn="l"/>
            <a:r>
              <a:rPr lang="en-US" sz="3200" dirty="0" err="1" smtClean="0">
                <a:latin typeface="Comic Sans MS" panose="030F0702030302020204" pitchFamily="66" charset="0"/>
              </a:rPr>
              <a:t>Dakari</a:t>
            </a:r>
            <a:r>
              <a:rPr lang="en-US" sz="3200" dirty="0" smtClean="0">
                <a:latin typeface="Comic Sans MS" panose="030F0702030302020204" pitchFamily="66" charset="0"/>
              </a:rPr>
              <a:t> Johnson safely ride?</a:t>
            </a:r>
          </a:p>
          <a:p>
            <a:pPr algn="l"/>
            <a:endParaRPr lang="en-US" sz="3200" dirty="0" smtClean="0">
              <a:latin typeface="Comic Sans MS" panose="030F0702030302020204" pitchFamily="66" charset="0"/>
            </a:endParaRPr>
          </a:p>
          <a:p>
            <a:pPr algn="l"/>
            <a:endParaRPr lang="en-US" sz="3200" dirty="0">
              <a:latin typeface="Comic Sans MS" panose="030F0702030302020204" pitchFamily="66" charset="0"/>
            </a:endParaRPr>
          </a:p>
        </p:txBody>
      </p:sp>
      <p:pic>
        <p:nvPicPr>
          <p:cNvPr id="4" name="Picture 3"/>
          <p:cNvPicPr>
            <a:picLocks noChangeAspect="1"/>
          </p:cNvPicPr>
          <p:nvPr/>
        </p:nvPicPr>
        <p:blipFill>
          <a:blip r:embed="rId2"/>
          <a:stretch>
            <a:fillRect/>
          </a:stretch>
        </p:blipFill>
        <p:spPr>
          <a:xfrm>
            <a:off x="9103522" y="312263"/>
            <a:ext cx="2609850" cy="3657600"/>
          </a:xfrm>
          <a:prstGeom prst="rect">
            <a:avLst/>
          </a:prstGeom>
        </p:spPr>
      </p:pic>
      <p:pic>
        <p:nvPicPr>
          <p:cNvPr id="5" name="Picture 4"/>
          <p:cNvPicPr>
            <a:picLocks noChangeAspect="1"/>
          </p:cNvPicPr>
          <p:nvPr/>
        </p:nvPicPr>
        <p:blipFill>
          <a:blip r:embed="rId3"/>
          <a:stretch>
            <a:fillRect/>
          </a:stretch>
        </p:blipFill>
        <p:spPr>
          <a:xfrm>
            <a:off x="7350922" y="3478589"/>
            <a:ext cx="3505200" cy="3371850"/>
          </a:xfrm>
          <a:prstGeom prst="rect">
            <a:avLst/>
          </a:prstGeom>
        </p:spPr>
      </p:pic>
    </p:spTree>
    <p:extLst>
      <p:ext uri="{BB962C8B-B14F-4D97-AF65-F5344CB8AC3E}">
        <p14:creationId xmlns:p14="http://schemas.microsoft.com/office/powerpoint/2010/main" val="39479190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59093" y="756090"/>
            <a:ext cx="7766936" cy="1725853"/>
          </a:xfrm>
        </p:spPr>
        <p:txBody>
          <a:bodyPr>
            <a:noAutofit/>
          </a:bodyPr>
          <a:lstStyle/>
          <a:p>
            <a:r>
              <a:rPr lang="en-US" sz="2400" dirty="0" smtClean="0"/>
              <a:t>The closest the ceiling of the tunnel ever comes to the seat of the roller-coaster car is 200 cm.  Although no accidents have been reported yet, it is said that very tall riders have stopped riding the roller coaster.</a:t>
            </a:r>
            <a:endParaRPr lang="en-US" sz="2400" dirty="0"/>
          </a:p>
        </p:txBody>
      </p:sp>
      <p:pic>
        <p:nvPicPr>
          <p:cNvPr id="4" name="Picture 3"/>
          <p:cNvPicPr>
            <a:picLocks noChangeAspect="1"/>
          </p:cNvPicPr>
          <p:nvPr/>
        </p:nvPicPr>
        <p:blipFill>
          <a:blip r:embed="rId2"/>
          <a:stretch>
            <a:fillRect/>
          </a:stretch>
        </p:blipFill>
        <p:spPr>
          <a:xfrm>
            <a:off x="3189522" y="3220592"/>
            <a:ext cx="4198249" cy="2788322"/>
          </a:xfrm>
          <a:prstGeom prst="rect">
            <a:avLst/>
          </a:prstGeom>
        </p:spPr>
      </p:pic>
    </p:spTree>
    <p:extLst>
      <p:ext uri="{BB962C8B-B14F-4D97-AF65-F5344CB8AC3E}">
        <p14:creationId xmlns:p14="http://schemas.microsoft.com/office/powerpoint/2010/main" val="34930986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5" y="0"/>
            <a:ext cx="8596668" cy="1826581"/>
          </a:xfrm>
        </p:spPr>
        <p:txBody>
          <a:bodyPr/>
          <a:lstStyle/>
          <a:p>
            <a:r>
              <a:rPr lang="en-US" dirty="0" smtClean="0">
                <a:latin typeface="Comic Sans MS" panose="030F0702030302020204" pitchFamily="66" charset="0"/>
              </a:rPr>
              <a:t>With Your Group—Consult without pencils  </a:t>
            </a:r>
            <a:endParaRPr lang="en-US" dirty="0"/>
          </a:p>
        </p:txBody>
      </p:sp>
      <p:sp>
        <p:nvSpPr>
          <p:cNvPr id="3" name="Text Placeholder 2"/>
          <p:cNvSpPr>
            <a:spLocks noGrp="1"/>
          </p:cNvSpPr>
          <p:nvPr>
            <p:ph type="body" idx="1"/>
          </p:nvPr>
        </p:nvSpPr>
        <p:spPr>
          <a:xfrm>
            <a:off x="878813" y="2109712"/>
            <a:ext cx="8596668" cy="2772254"/>
          </a:xfrm>
        </p:spPr>
        <p:txBody>
          <a:bodyPr>
            <a:normAutofit lnSpcReduction="10000"/>
          </a:bodyPr>
          <a:lstStyle/>
          <a:p>
            <a:pPr marL="457200" indent="-457200">
              <a:buFont typeface="Arial" panose="020B0604020202020204" pitchFamily="34" charset="0"/>
              <a:buChar char="•"/>
            </a:pPr>
            <a:r>
              <a:rPr lang="en-US" sz="3200" dirty="0">
                <a:latin typeface="Comic Sans MS" panose="030F0702030302020204" pitchFamily="66" charset="0"/>
              </a:rPr>
              <a:t>What is the problem about?  What is it asking you to do?</a:t>
            </a:r>
          </a:p>
          <a:p>
            <a:pPr marL="457200" indent="-457200">
              <a:buFont typeface="Arial" panose="020B0604020202020204" pitchFamily="34" charset="0"/>
              <a:buChar char="•"/>
            </a:pPr>
            <a:r>
              <a:rPr lang="en-US" sz="3200" dirty="0">
                <a:latin typeface="Comic Sans MS" panose="030F0702030302020204" pitchFamily="66" charset="0"/>
              </a:rPr>
              <a:t>What </a:t>
            </a:r>
            <a:r>
              <a:rPr lang="en-US" sz="3200" dirty="0" smtClean="0">
                <a:latin typeface="Comic Sans MS" panose="030F0702030302020204" pitchFamily="66" charset="0"/>
              </a:rPr>
              <a:t>other information do you need to accomplish the task?</a:t>
            </a:r>
            <a:endParaRPr lang="en-US" sz="3200" dirty="0">
              <a:latin typeface="Comic Sans MS" panose="030F0702030302020204" pitchFamily="66" charset="0"/>
            </a:endParaRPr>
          </a:p>
          <a:p>
            <a:pPr marL="457200" indent="-457200">
              <a:buFont typeface="Arial" panose="020B0604020202020204" pitchFamily="34" charset="0"/>
              <a:buChar char="•"/>
            </a:pPr>
            <a:r>
              <a:rPr lang="en-US" sz="3200" dirty="0">
                <a:latin typeface="Comic Sans MS" panose="030F0702030302020204" pitchFamily="66" charset="0"/>
              </a:rPr>
              <a:t>How can you get </a:t>
            </a:r>
            <a:r>
              <a:rPr lang="en-US" sz="3200" dirty="0" smtClean="0">
                <a:latin typeface="Comic Sans MS" panose="030F0702030302020204" pitchFamily="66" charset="0"/>
              </a:rPr>
              <a:t>this information?</a:t>
            </a:r>
            <a:endParaRPr lang="en-US" sz="3200" dirty="0">
              <a:latin typeface="Comic Sans MS" panose="030F0702030302020204" pitchFamily="66" charset="0"/>
            </a:endParaRPr>
          </a:p>
          <a:p>
            <a:endParaRPr lang="en-US" dirty="0"/>
          </a:p>
        </p:txBody>
      </p:sp>
    </p:spTree>
    <p:extLst>
      <p:ext uri="{BB962C8B-B14F-4D97-AF65-F5344CB8AC3E}">
        <p14:creationId xmlns:p14="http://schemas.microsoft.com/office/powerpoint/2010/main" val="24948713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292100"/>
            <a:ext cx="7766936" cy="2476036"/>
          </a:xfrm>
        </p:spPr>
        <p:txBody>
          <a:bodyPr/>
          <a:lstStyle/>
          <a:p>
            <a:pPr algn="l"/>
            <a:r>
              <a:rPr lang="en-US" dirty="0" smtClean="0">
                <a:latin typeface="Comic Sans MS" panose="030F0702030302020204" pitchFamily="66" charset="0"/>
              </a:rPr>
              <a:t>Let’s share with the large group using a </a:t>
            </a:r>
            <a:r>
              <a:rPr lang="en-US" b="1" dirty="0" smtClean="0">
                <a:latin typeface="Comic Sans MS" panose="030F0702030302020204" pitchFamily="66" charset="0"/>
              </a:rPr>
              <a:t>Whip Around</a:t>
            </a:r>
            <a:r>
              <a:rPr lang="en-US" dirty="0" smtClean="0">
                <a:latin typeface="Comic Sans MS" panose="030F0702030302020204" pitchFamily="66" charset="0"/>
              </a:rPr>
              <a:t>.</a:t>
            </a:r>
            <a:endParaRPr lang="en-US" dirty="0">
              <a:latin typeface="Comic Sans MS" panose="030F0702030302020204" pitchFamily="66" charset="0"/>
            </a:endParaRPr>
          </a:p>
        </p:txBody>
      </p:sp>
      <p:sp>
        <p:nvSpPr>
          <p:cNvPr id="3" name="Subtitle 2"/>
          <p:cNvSpPr>
            <a:spLocks noGrp="1"/>
          </p:cNvSpPr>
          <p:nvPr>
            <p:ph type="subTitle" idx="1"/>
          </p:nvPr>
        </p:nvSpPr>
        <p:spPr>
          <a:xfrm>
            <a:off x="1507067" y="3288833"/>
            <a:ext cx="7766936" cy="1096899"/>
          </a:xfrm>
        </p:spPr>
        <p:txBody>
          <a:bodyPr>
            <a:normAutofit/>
          </a:bodyPr>
          <a:lstStyle/>
          <a:p>
            <a:pPr algn="l"/>
            <a:r>
              <a:rPr lang="en-US" sz="3200" dirty="0" smtClean="0">
                <a:latin typeface="Comic Sans MS" panose="030F0702030302020204" pitchFamily="66" charset="0"/>
              </a:rPr>
              <a:t>Share thoughts and strategies that your group came up with.</a:t>
            </a:r>
            <a:endParaRPr lang="en-US" sz="3200" dirty="0">
              <a:latin typeface="Comic Sans MS" panose="030F0702030302020204" pitchFamily="66" charset="0"/>
            </a:endParaRPr>
          </a:p>
        </p:txBody>
      </p:sp>
    </p:spTree>
    <p:extLst>
      <p:ext uri="{BB962C8B-B14F-4D97-AF65-F5344CB8AC3E}">
        <p14:creationId xmlns:p14="http://schemas.microsoft.com/office/powerpoint/2010/main" val="37299223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2318" y="1038386"/>
            <a:ext cx="8596668" cy="1117822"/>
          </a:xfrm>
        </p:spPr>
        <p:txBody>
          <a:bodyPr/>
          <a:lstStyle/>
          <a:p>
            <a:r>
              <a:rPr lang="en-US" dirty="0" smtClean="0">
                <a:latin typeface="Comic Sans MS" panose="030F0702030302020204" pitchFamily="66" charset="0"/>
              </a:rPr>
              <a:t>PLAN with your group:</a:t>
            </a:r>
            <a:endParaRPr lang="en-US" dirty="0">
              <a:latin typeface="Comic Sans MS" panose="030F0702030302020204" pitchFamily="66" charset="0"/>
            </a:endParaRPr>
          </a:p>
        </p:txBody>
      </p:sp>
      <p:sp>
        <p:nvSpPr>
          <p:cNvPr id="3" name="Text Placeholder 2"/>
          <p:cNvSpPr>
            <a:spLocks noGrp="1"/>
          </p:cNvSpPr>
          <p:nvPr>
            <p:ph type="body" idx="1"/>
          </p:nvPr>
        </p:nvSpPr>
        <p:spPr>
          <a:xfrm>
            <a:off x="677335" y="2278252"/>
            <a:ext cx="8596668" cy="2665708"/>
          </a:xfrm>
        </p:spPr>
        <p:txBody>
          <a:bodyPr>
            <a:normAutofit fontScale="85000" lnSpcReduction="20000"/>
          </a:bodyPr>
          <a:lstStyle/>
          <a:p>
            <a:pPr marL="342900" indent="-342900">
              <a:buFont typeface="Wingdings" panose="05000000000000000000" pitchFamily="2" charset="2"/>
              <a:buChar char="Ø"/>
            </a:pPr>
            <a:r>
              <a:rPr lang="en-US" sz="3200" dirty="0" smtClean="0">
                <a:latin typeface="Comic Sans MS" panose="030F0702030302020204" pitchFamily="66" charset="0"/>
              </a:rPr>
              <a:t>What materials or resources do you need?</a:t>
            </a:r>
          </a:p>
          <a:p>
            <a:pPr marL="342900" indent="-342900">
              <a:buFont typeface="Wingdings" panose="05000000000000000000" pitchFamily="2" charset="2"/>
              <a:buChar char="Ø"/>
            </a:pPr>
            <a:r>
              <a:rPr lang="en-US" sz="3200" dirty="0" smtClean="0">
                <a:latin typeface="Comic Sans MS" panose="030F0702030302020204" pitchFamily="66" charset="0"/>
              </a:rPr>
              <a:t>What measurements need to be taken?.</a:t>
            </a:r>
          </a:p>
          <a:p>
            <a:pPr marL="342900" indent="-342900">
              <a:buFont typeface="Wingdings" panose="05000000000000000000" pitchFamily="2" charset="2"/>
              <a:buChar char="Ø"/>
            </a:pPr>
            <a:r>
              <a:rPr lang="en-US" sz="3200" dirty="0" smtClean="0">
                <a:latin typeface="Comic Sans MS" panose="030F0702030302020204" pitchFamily="66" charset="0"/>
              </a:rPr>
              <a:t>What strategies do you need to solve the problem?</a:t>
            </a:r>
          </a:p>
          <a:p>
            <a:pPr marL="342900" indent="-342900">
              <a:buFont typeface="Wingdings" panose="05000000000000000000" pitchFamily="2" charset="2"/>
              <a:buChar char="Ø"/>
            </a:pPr>
            <a:endParaRPr lang="en-US" sz="3200" dirty="0">
              <a:latin typeface="Comic Sans MS" panose="030F0702030302020204" pitchFamily="66" charset="0"/>
            </a:endParaRPr>
          </a:p>
          <a:p>
            <a:r>
              <a:rPr lang="en-US" sz="3200" dirty="0" smtClean="0">
                <a:latin typeface="Comic Sans MS" panose="030F0702030302020204" pitchFamily="66" charset="0"/>
              </a:rPr>
              <a:t>	</a:t>
            </a:r>
            <a:r>
              <a:rPr lang="en-US" sz="3200" b="1" dirty="0" smtClean="0">
                <a:latin typeface="Comic Sans MS" panose="030F0702030302020204" pitchFamily="66" charset="0"/>
              </a:rPr>
              <a:t>Pencils are permitted.—Record your PLAN.</a:t>
            </a:r>
          </a:p>
          <a:p>
            <a:pPr marL="342900" indent="-342900">
              <a:buFont typeface="Arial" panose="020B0604020202020204" pitchFamily="34" charset="0"/>
              <a:buChar char="•"/>
            </a:pPr>
            <a:endParaRPr lang="en-US" dirty="0" smtClean="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28922185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59" y="2189640"/>
            <a:ext cx="8596668" cy="962838"/>
          </a:xfrm>
        </p:spPr>
        <p:txBody>
          <a:bodyPr>
            <a:normAutofit fontScale="90000"/>
          </a:bodyPr>
          <a:lstStyle/>
          <a:p>
            <a:r>
              <a:rPr lang="en-US" dirty="0" smtClean="0">
                <a:latin typeface="Comic Sans MS" panose="030F0702030302020204" pitchFamily="66" charset="0"/>
              </a:rPr>
              <a:t>Time to Share with the Large Group</a:t>
            </a:r>
            <a:endParaRPr lang="en-US" dirty="0">
              <a:latin typeface="Comic Sans MS" panose="030F0702030302020204" pitchFamily="66" charset="0"/>
            </a:endParaRPr>
          </a:p>
        </p:txBody>
      </p:sp>
      <p:sp>
        <p:nvSpPr>
          <p:cNvPr id="3" name="Text Placeholder 2"/>
          <p:cNvSpPr>
            <a:spLocks noGrp="1"/>
          </p:cNvSpPr>
          <p:nvPr>
            <p:ph type="body" idx="1"/>
          </p:nvPr>
        </p:nvSpPr>
        <p:spPr>
          <a:xfrm>
            <a:off x="723830" y="3355678"/>
            <a:ext cx="8596668" cy="690378"/>
          </a:xfrm>
        </p:spPr>
        <p:txBody>
          <a:bodyPr/>
          <a:lstStyle/>
          <a:p>
            <a:r>
              <a:rPr lang="en-US" sz="3200" dirty="0" smtClean="0">
                <a:latin typeface="Comic Sans MS" panose="030F0702030302020204" pitchFamily="66" charset="0"/>
              </a:rPr>
              <a:t>	What </a:t>
            </a:r>
            <a:r>
              <a:rPr lang="en-US" sz="3200" dirty="0">
                <a:latin typeface="Comic Sans MS" panose="030F0702030302020204" pitchFamily="66" charset="0"/>
              </a:rPr>
              <a:t>resources do you need</a:t>
            </a:r>
            <a:r>
              <a:rPr lang="en-US" sz="3200" dirty="0" smtClean="0">
                <a:latin typeface="Comic Sans MS" panose="030F0702030302020204" pitchFamily="66" charset="0"/>
              </a:rPr>
              <a:t>?</a:t>
            </a:r>
            <a:endParaRPr lang="en-US" dirty="0"/>
          </a:p>
        </p:txBody>
      </p:sp>
    </p:spTree>
    <p:extLst>
      <p:ext uri="{BB962C8B-B14F-4D97-AF65-F5344CB8AC3E}">
        <p14:creationId xmlns:p14="http://schemas.microsoft.com/office/powerpoint/2010/main" val="35334192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1860" y="254000"/>
            <a:ext cx="7766936" cy="2057400"/>
          </a:xfrm>
        </p:spPr>
        <p:txBody>
          <a:bodyPr/>
          <a:lstStyle/>
          <a:p>
            <a:pPr algn="ctr"/>
            <a:r>
              <a:rPr lang="en-US" dirty="0" smtClean="0">
                <a:latin typeface="Comic Sans MS" panose="030F0702030302020204" pitchFamily="66" charset="0"/>
              </a:rPr>
              <a:t/>
            </a:r>
            <a:br>
              <a:rPr lang="en-US" dirty="0" smtClean="0">
                <a:latin typeface="Comic Sans MS" panose="030F0702030302020204" pitchFamily="66" charset="0"/>
              </a:rPr>
            </a:br>
            <a:r>
              <a:rPr lang="en-US" dirty="0">
                <a:latin typeface="Comic Sans MS" panose="030F0702030302020204" pitchFamily="66" charset="0"/>
              </a:rPr>
              <a:t/>
            </a:r>
            <a:br>
              <a:rPr lang="en-US" dirty="0">
                <a:latin typeface="Comic Sans MS" panose="030F0702030302020204" pitchFamily="66" charset="0"/>
              </a:rPr>
            </a:br>
            <a:r>
              <a:rPr lang="en-US" dirty="0" smtClean="0">
                <a:latin typeface="Comic Sans MS" panose="030F0702030302020204" pitchFamily="66" charset="0"/>
              </a:rPr>
              <a:t/>
            </a:r>
            <a:br>
              <a:rPr lang="en-US" dirty="0" smtClean="0">
                <a:latin typeface="Comic Sans MS" panose="030F0702030302020204" pitchFamily="66" charset="0"/>
              </a:rPr>
            </a:br>
            <a:r>
              <a:rPr lang="en-US" dirty="0" smtClean="0">
                <a:latin typeface="Comic Sans MS" panose="030F0702030302020204" pitchFamily="66" charset="0"/>
              </a:rPr>
              <a:t>What resources do you need?</a:t>
            </a:r>
            <a:endParaRPr lang="en-US" dirty="0"/>
          </a:p>
        </p:txBody>
      </p:sp>
      <p:sp>
        <p:nvSpPr>
          <p:cNvPr id="3" name="Subtitle 2"/>
          <p:cNvSpPr>
            <a:spLocks noGrp="1"/>
          </p:cNvSpPr>
          <p:nvPr>
            <p:ph type="subTitle" idx="1"/>
          </p:nvPr>
        </p:nvSpPr>
        <p:spPr>
          <a:xfrm>
            <a:off x="1111860" y="2651465"/>
            <a:ext cx="7906421" cy="4206535"/>
          </a:xfrm>
        </p:spPr>
        <p:txBody>
          <a:bodyPr/>
          <a:lstStyle/>
          <a:p>
            <a:pPr marL="571500" indent="-571500" algn="l">
              <a:buFont typeface="Wingdings" panose="05000000000000000000" pitchFamily="2" charset="2"/>
              <a:buChar char="Ø"/>
            </a:pPr>
            <a:r>
              <a:rPr lang="en-US" sz="3600" dirty="0" smtClean="0">
                <a:latin typeface="Comic Sans MS" panose="030F0702030302020204" pitchFamily="66" charset="0"/>
              </a:rPr>
              <a:t>Measuring device</a:t>
            </a:r>
          </a:p>
          <a:p>
            <a:pPr marL="571500" indent="-571500" algn="l">
              <a:buFont typeface="Wingdings" panose="05000000000000000000" pitchFamily="2" charset="2"/>
              <a:buChar char="Ø"/>
            </a:pPr>
            <a:r>
              <a:rPr lang="en-US" sz="3600" dirty="0" smtClean="0">
                <a:latin typeface="Comic Sans MS" panose="030F0702030302020204" pitchFamily="66" charset="0"/>
              </a:rPr>
              <a:t>Graph paper</a:t>
            </a:r>
          </a:p>
          <a:p>
            <a:pPr marL="571500" indent="-571500" algn="l">
              <a:buFont typeface="Wingdings" panose="05000000000000000000" pitchFamily="2" charset="2"/>
              <a:buChar char="Ø"/>
            </a:pPr>
            <a:r>
              <a:rPr lang="en-US" sz="3600" dirty="0" smtClean="0">
                <a:latin typeface="Comic Sans MS" panose="030F0702030302020204" pitchFamily="66" charset="0"/>
              </a:rPr>
              <a:t>Markers</a:t>
            </a:r>
          </a:p>
          <a:p>
            <a:pPr marL="571500" indent="-571500" algn="l">
              <a:buFont typeface="Wingdings" panose="05000000000000000000" pitchFamily="2" charset="2"/>
              <a:buChar char="Ø"/>
            </a:pPr>
            <a:r>
              <a:rPr lang="en-US" sz="3600" dirty="0" smtClean="0">
                <a:latin typeface="Comic Sans MS" panose="030F0702030302020204" pitchFamily="66" charset="0"/>
              </a:rPr>
              <a:t>Sticky dots</a:t>
            </a:r>
          </a:p>
          <a:p>
            <a:pPr algn="l"/>
            <a:endParaRPr lang="en-US" sz="3600" dirty="0" smtClean="0">
              <a:latin typeface="Comic Sans MS" panose="030F0702030302020204" pitchFamily="66" charset="0"/>
            </a:endParaRPr>
          </a:p>
          <a:p>
            <a:pPr marL="571500" indent="-571500" algn="l">
              <a:buFont typeface="Wingdings" panose="05000000000000000000" pitchFamily="2" charset="2"/>
              <a:buChar char="Ø"/>
            </a:pPr>
            <a:endParaRPr lang="en-US" sz="3600" dirty="0"/>
          </a:p>
          <a:p>
            <a:endParaRPr lang="en-US" dirty="0"/>
          </a:p>
        </p:txBody>
      </p:sp>
    </p:spTree>
    <p:extLst>
      <p:ext uri="{BB962C8B-B14F-4D97-AF65-F5344CB8AC3E}">
        <p14:creationId xmlns:p14="http://schemas.microsoft.com/office/powerpoint/2010/main" val="30113803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335314"/>
            <a:ext cx="7766936" cy="2715519"/>
          </a:xfrm>
        </p:spPr>
        <p:txBody>
          <a:bodyPr/>
          <a:lstStyle/>
          <a:p>
            <a:pPr algn="l"/>
            <a:r>
              <a:rPr lang="en-US" dirty="0">
                <a:latin typeface="Comic Sans MS" panose="030F0702030302020204" pitchFamily="66" charset="0"/>
              </a:rPr>
              <a:t>What measurements need to be taken?</a:t>
            </a:r>
            <a:br>
              <a:rPr lang="en-US" dirty="0">
                <a:latin typeface="Comic Sans MS" panose="030F0702030302020204" pitchFamily="66" charset="0"/>
              </a:rPr>
            </a:br>
            <a:endParaRPr lang="en-US" dirty="0"/>
          </a:p>
        </p:txBody>
      </p:sp>
    </p:spTree>
    <p:extLst>
      <p:ext uri="{BB962C8B-B14F-4D97-AF65-F5344CB8AC3E}">
        <p14:creationId xmlns:p14="http://schemas.microsoft.com/office/powerpoint/2010/main" val="37556245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257300"/>
          </a:xfrm>
        </p:spPr>
        <p:txBody>
          <a:bodyPr>
            <a:noAutofit/>
          </a:bodyPr>
          <a:lstStyle/>
          <a:p>
            <a:r>
              <a:rPr lang="en-US" sz="4000" dirty="0">
                <a:latin typeface="Comic Sans MS" panose="030F0702030302020204" pitchFamily="66" charset="0"/>
              </a:rPr>
              <a:t>What measurements need to be taken?</a:t>
            </a:r>
            <a:br>
              <a:rPr lang="en-US" sz="4000" dirty="0">
                <a:latin typeface="Comic Sans MS" panose="030F0702030302020204" pitchFamily="66" charset="0"/>
              </a:rPr>
            </a:br>
            <a:endParaRPr lang="en-US" sz="4000" dirty="0"/>
          </a:p>
        </p:txBody>
      </p:sp>
      <p:sp>
        <p:nvSpPr>
          <p:cNvPr id="3" name="Content Placeholder 2"/>
          <p:cNvSpPr>
            <a:spLocks noGrp="1"/>
          </p:cNvSpPr>
          <p:nvPr>
            <p:ph idx="1"/>
          </p:nvPr>
        </p:nvSpPr>
        <p:spPr>
          <a:xfrm>
            <a:off x="677334" y="2071689"/>
            <a:ext cx="8596668" cy="2284411"/>
          </a:xfrm>
        </p:spPr>
        <p:txBody>
          <a:bodyPr>
            <a:normAutofit/>
          </a:bodyPr>
          <a:lstStyle/>
          <a:p>
            <a:pPr marL="0" indent="0">
              <a:buNone/>
            </a:pPr>
            <a:endParaRPr lang="en-US" sz="2800" dirty="0" smtClean="0">
              <a:latin typeface="Comic Sans MS" panose="030F0702030302020204" pitchFamily="66" charset="0"/>
            </a:endParaRPr>
          </a:p>
          <a:p>
            <a:pPr>
              <a:buFont typeface="Wingdings" panose="05000000000000000000" pitchFamily="2" charset="2"/>
              <a:buChar char="Ø"/>
            </a:pPr>
            <a:r>
              <a:rPr lang="en-US" sz="3200" dirty="0" smtClean="0">
                <a:latin typeface="Comic Sans MS" panose="030F0702030302020204" pitchFamily="66" charset="0"/>
              </a:rPr>
              <a:t>Height of each group member </a:t>
            </a:r>
            <a:r>
              <a:rPr lang="en-US" sz="3200" dirty="0">
                <a:latin typeface="Comic Sans MS" panose="030F0702030302020204" pitchFamily="66" charset="0"/>
              </a:rPr>
              <a:t>(cm</a:t>
            </a:r>
            <a:r>
              <a:rPr lang="en-US" sz="3200" dirty="0" smtClean="0">
                <a:latin typeface="Comic Sans MS" panose="030F0702030302020204" pitchFamily="66" charset="0"/>
              </a:rPr>
              <a:t>)</a:t>
            </a:r>
          </a:p>
          <a:p>
            <a:pPr>
              <a:buFont typeface="Wingdings" panose="05000000000000000000" pitchFamily="2" charset="2"/>
              <a:buChar char="Ø"/>
            </a:pPr>
            <a:endParaRPr lang="en-US" sz="1200" dirty="0" smtClean="0">
              <a:latin typeface="Comic Sans MS" panose="030F0702030302020204" pitchFamily="66" charset="0"/>
            </a:endParaRPr>
          </a:p>
          <a:p>
            <a:pPr>
              <a:buFont typeface="Wingdings" panose="05000000000000000000" pitchFamily="2" charset="2"/>
              <a:buChar char="Ø"/>
            </a:pPr>
            <a:r>
              <a:rPr lang="en-US" sz="3200" dirty="0" smtClean="0">
                <a:latin typeface="Comic Sans MS" panose="030F0702030302020204" pitchFamily="66" charset="0"/>
              </a:rPr>
              <a:t>Reach of each team member (cm)</a:t>
            </a:r>
          </a:p>
          <a:p>
            <a:pPr marL="0" indent="0">
              <a:buNone/>
            </a:pPr>
            <a:endParaRPr lang="en-US" dirty="0">
              <a:latin typeface="Comic Sans MS" panose="030F0702030302020204" pitchFamily="66" charset="0"/>
            </a:endParaRPr>
          </a:p>
          <a:p>
            <a:endParaRPr lang="en-US" dirty="0"/>
          </a:p>
        </p:txBody>
      </p:sp>
    </p:spTree>
    <p:extLst>
      <p:ext uri="{BB962C8B-B14F-4D97-AF65-F5344CB8AC3E}">
        <p14:creationId xmlns:p14="http://schemas.microsoft.com/office/powerpoint/2010/main" val="32285914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34496" y="2160347"/>
            <a:ext cx="7766936" cy="2701939"/>
          </a:xfrm>
        </p:spPr>
        <p:txBody>
          <a:bodyPr>
            <a:noAutofit/>
          </a:bodyPr>
          <a:lstStyle/>
          <a:p>
            <a:pPr algn="ctr"/>
            <a:r>
              <a:rPr lang="en-US" sz="3600" dirty="0" smtClean="0">
                <a:latin typeface="Comic Sans MS" panose="030F0702030302020204" pitchFamily="66" charset="0"/>
              </a:rPr>
              <a:t>Pam Argabrite</a:t>
            </a:r>
          </a:p>
          <a:p>
            <a:pPr algn="ctr"/>
            <a:r>
              <a:rPr lang="en-US" sz="3600" dirty="0" smtClean="0">
                <a:latin typeface="Comic Sans MS" panose="030F0702030302020204" pitchFamily="66" charset="0"/>
              </a:rPr>
              <a:t>Retired Math Teacher</a:t>
            </a:r>
          </a:p>
          <a:p>
            <a:pPr algn="ctr"/>
            <a:r>
              <a:rPr lang="en-US" sz="2800" i="1" dirty="0" smtClean="0">
                <a:latin typeface="Comic Sans MS" panose="030F0702030302020204" pitchFamily="66" charset="0"/>
              </a:rPr>
              <a:t>CPM Teacher Leader &amp; Coach</a:t>
            </a:r>
          </a:p>
          <a:p>
            <a:pPr algn="ctr"/>
            <a:r>
              <a:rPr lang="en-US" sz="3600" dirty="0" smtClean="0">
                <a:latin typeface="Comic Sans MS" panose="030F0702030302020204" pitchFamily="66" charset="0"/>
              </a:rPr>
              <a:t>pamargabrite@gmail.com</a:t>
            </a:r>
            <a:endParaRPr lang="en-US" sz="3600" dirty="0">
              <a:latin typeface="Comic Sans MS" panose="030F0702030302020204" pitchFamily="66" charset="0"/>
            </a:endParaRPr>
          </a:p>
        </p:txBody>
      </p:sp>
    </p:spTree>
    <p:extLst>
      <p:ext uri="{BB962C8B-B14F-4D97-AF65-F5344CB8AC3E}">
        <p14:creationId xmlns:p14="http://schemas.microsoft.com/office/powerpoint/2010/main" val="30681275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905934"/>
            <a:ext cx="7766936" cy="1646302"/>
          </a:xfrm>
        </p:spPr>
        <p:txBody>
          <a:bodyPr/>
          <a:lstStyle/>
          <a:p>
            <a:pPr algn="l"/>
            <a:r>
              <a:rPr lang="en-US" dirty="0" smtClean="0">
                <a:latin typeface="Comic Sans MS" panose="030F0702030302020204" pitchFamily="66" charset="0"/>
              </a:rPr>
              <a:t>Let’s define Reach as:</a:t>
            </a:r>
            <a:endParaRPr lang="en-US" dirty="0">
              <a:latin typeface="Comic Sans MS" panose="030F0702030302020204" pitchFamily="66" charset="0"/>
            </a:endParaRPr>
          </a:p>
        </p:txBody>
      </p:sp>
      <p:sp>
        <p:nvSpPr>
          <p:cNvPr id="3" name="Subtitle 2"/>
          <p:cNvSpPr>
            <a:spLocks noGrp="1"/>
          </p:cNvSpPr>
          <p:nvPr>
            <p:ph type="subTitle" idx="1"/>
          </p:nvPr>
        </p:nvSpPr>
        <p:spPr>
          <a:xfrm>
            <a:off x="1392767" y="2895133"/>
            <a:ext cx="7766936" cy="1994367"/>
          </a:xfrm>
        </p:spPr>
        <p:txBody>
          <a:bodyPr>
            <a:noAutofit/>
          </a:bodyPr>
          <a:lstStyle/>
          <a:p>
            <a:pPr algn="l"/>
            <a:r>
              <a:rPr lang="en-US" sz="3200" dirty="0" smtClean="0">
                <a:latin typeface="Comic Sans MS" panose="030F0702030302020204" pitchFamily="66" charset="0"/>
              </a:rPr>
              <a:t>The distance from the seat of a student’s chair where he or she is sitting to the tips of the fingers of his or her raised arms.</a:t>
            </a:r>
            <a:endParaRPr lang="en-US" sz="3200" dirty="0">
              <a:latin typeface="Comic Sans MS" panose="030F0702030302020204" pitchFamily="66" charset="0"/>
            </a:endParaRPr>
          </a:p>
        </p:txBody>
      </p:sp>
    </p:spTree>
    <p:extLst>
      <p:ext uri="{BB962C8B-B14F-4D97-AF65-F5344CB8AC3E}">
        <p14:creationId xmlns:p14="http://schemas.microsoft.com/office/powerpoint/2010/main" val="27504018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334434"/>
            <a:ext cx="7766936" cy="1646302"/>
          </a:xfrm>
        </p:spPr>
        <p:txBody>
          <a:bodyPr/>
          <a:lstStyle/>
          <a:p>
            <a:endParaRPr lang="en-US" dirty="0"/>
          </a:p>
        </p:txBody>
      </p:sp>
      <p:sp>
        <p:nvSpPr>
          <p:cNvPr id="3" name="Subtitle 2"/>
          <p:cNvSpPr>
            <a:spLocks noGrp="1"/>
          </p:cNvSpPr>
          <p:nvPr>
            <p:ph type="subTitle" idx="1"/>
          </p:nvPr>
        </p:nvSpPr>
        <p:spPr>
          <a:xfrm>
            <a:off x="1507067" y="2387601"/>
            <a:ext cx="7766936" cy="1883832"/>
          </a:xfrm>
        </p:spPr>
        <p:txBody>
          <a:bodyPr>
            <a:normAutofit/>
          </a:bodyPr>
          <a:lstStyle/>
          <a:p>
            <a:pPr algn="l"/>
            <a:r>
              <a:rPr lang="en-US" sz="3200" dirty="0" smtClean="0">
                <a:latin typeface="Comic Sans MS" panose="030F0702030302020204" pitchFamily="66" charset="0"/>
              </a:rPr>
              <a:t>How can we organize the data that we collect?</a:t>
            </a:r>
            <a:endParaRPr lang="en-US" sz="3200" dirty="0">
              <a:latin typeface="Comic Sans MS" panose="030F0702030302020204" pitchFamily="66" charset="0"/>
            </a:endParaRPr>
          </a:p>
        </p:txBody>
      </p:sp>
    </p:spTree>
    <p:extLst>
      <p:ext uri="{BB962C8B-B14F-4D97-AF65-F5344CB8AC3E}">
        <p14:creationId xmlns:p14="http://schemas.microsoft.com/office/powerpoint/2010/main" val="39396106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715434"/>
            <a:ext cx="7766936" cy="1646302"/>
          </a:xfrm>
        </p:spPr>
        <p:txBody>
          <a:bodyPr/>
          <a:lstStyle/>
          <a:p>
            <a:endParaRPr lang="en-US"/>
          </a:p>
        </p:txBody>
      </p:sp>
      <p:sp>
        <p:nvSpPr>
          <p:cNvPr id="3" name="Subtitle 2"/>
          <p:cNvSpPr>
            <a:spLocks noGrp="1"/>
          </p:cNvSpPr>
          <p:nvPr>
            <p:ph type="subTitle" idx="1"/>
          </p:nvPr>
        </p:nvSpPr>
        <p:spPr>
          <a:xfrm>
            <a:off x="1507067" y="2539533"/>
            <a:ext cx="7766936" cy="1096899"/>
          </a:xfrm>
        </p:spPr>
        <p:txBody>
          <a:bodyPr>
            <a:normAutofit/>
          </a:bodyPr>
          <a:lstStyle/>
          <a:p>
            <a:pPr algn="l"/>
            <a:r>
              <a:rPr lang="en-US" sz="3200" dirty="0" smtClean="0">
                <a:latin typeface="Comic Sans MS" panose="030F0702030302020204" pitchFamily="66" charset="0"/>
              </a:rPr>
              <a:t>Would a table be helpful?  If so, how would you organize it?</a:t>
            </a:r>
            <a:endParaRPr lang="en-US" sz="3200" dirty="0">
              <a:latin typeface="Comic Sans MS" panose="030F0702030302020204" pitchFamily="66" charset="0"/>
            </a:endParaRPr>
          </a:p>
        </p:txBody>
      </p:sp>
    </p:spTree>
    <p:extLst>
      <p:ext uri="{BB962C8B-B14F-4D97-AF65-F5344CB8AC3E}">
        <p14:creationId xmlns:p14="http://schemas.microsoft.com/office/powerpoint/2010/main" val="25570783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92767" y="563034"/>
            <a:ext cx="7766936" cy="1646302"/>
          </a:xfrm>
        </p:spPr>
        <p:txBody>
          <a:bodyPr/>
          <a:lstStyle/>
          <a:p>
            <a:pPr algn="ctr"/>
            <a:r>
              <a:rPr lang="en-US" dirty="0" smtClean="0">
                <a:latin typeface="Comic Sans MS" panose="030F0702030302020204" pitchFamily="66" charset="0"/>
              </a:rPr>
              <a:t>How can we organize our data?</a:t>
            </a:r>
            <a:endParaRPr lang="en-US" dirty="0">
              <a:latin typeface="Comic Sans MS" panose="030F0702030302020204" pitchFamily="66" charset="0"/>
            </a:endParaRPr>
          </a:p>
        </p:txBody>
      </p:sp>
      <p:sp>
        <p:nvSpPr>
          <p:cNvPr id="3" name="Subtitle 2"/>
          <p:cNvSpPr>
            <a:spLocks noGrp="1"/>
          </p:cNvSpPr>
          <p:nvPr>
            <p:ph type="subTitle" idx="1"/>
          </p:nvPr>
        </p:nvSpPr>
        <p:spPr>
          <a:xfrm>
            <a:off x="-1" y="2400301"/>
            <a:ext cx="9423399" cy="2823632"/>
          </a:xfrm>
        </p:spPr>
        <p:txBody>
          <a:bodyPr/>
          <a:lstStyle/>
          <a:p>
            <a:pPr algn="l"/>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869921953"/>
              </p:ext>
            </p:extLst>
          </p:nvPr>
        </p:nvGraphicFramePr>
        <p:xfrm>
          <a:off x="647698" y="3070435"/>
          <a:ext cx="8127999" cy="2204932"/>
        </p:xfrm>
        <a:graphic>
          <a:graphicData uri="http://schemas.openxmlformats.org/drawingml/2006/table">
            <a:tbl>
              <a:tblPr firstRow="1" bandRow="1">
                <a:tableStyleId>{5C22544A-7EE6-4342-B048-85BDC9FD1C3A}</a:tableStyleId>
              </a:tblPr>
              <a:tblGrid>
                <a:gridCol w="2709333"/>
                <a:gridCol w="2709333"/>
                <a:gridCol w="2709333"/>
              </a:tblGrid>
              <a:tr h="833332">
                <a:tc>
                  <a:txBody>
                    <a:bodyPr/>
                    <a:lstStyle/>
                    <a:p>
                      <a:pPr algn="ctr"/>
                      <a:r>
                        <a:rPr lang="en-US" sz="2800" dirty="0" smtClean="0">
                          <a:latin typeface="Comic Sans MS" panose="030F0702030302020204" pitchFamily="66" charset="0"/>
                        </a:rPr>
                        <a:t>Student Name</a:t>
                      </a:r>
                      <a:endParaRPr lang="en-US" sz="2800" dirty="0">
                        <a:latin typeface="Comic Sans MS" panose="030F0702030302020204" pitchFamily="66" charset="0"/>
                      </a:endParaRPr>
                    </a:p>
                  </a:txBody>
                  <a:tcPr/>
                </a:tc>
                <a:tc>
                  <a:txBody>
                    <a:bodyPr/>
                    <a:lstStyle/>
                    <a:p>
                      <a:pPr algn="ctr"/>
                      <a:r>
                        <a:rPr lang="en-US" sz="2800" dirty="0" smtClean="0">
                          <a:latin typeface="Comic Sans MS" panose="030F0702030302020204" pitchFamily="66" charset="0"/>
                        </a:rPr>
                        <a:t>Height</a:t>
                      </a:r>
                      <a:r>
                        <a:rPr lang="en-US" sz="2800" baseline="0" dirty="0" smtClean="0">
                          <a:latin typeface="Comic Sans MS" panose="030F0702030302020204" pitchFamily="66" charset="0"/>
                        </a:rPr>
                        <a:t> (cm)</a:t>
                      </a:r>
                      <a:endParaRPr lang="en-US" sz="2800" dirty="0">
                        <a:latin typeface="Comic Sans MS" panose="030F0702030302020204" pitchFamily="66" charset="0"/>
                      </a:endParaRPr>
                    </a:p>
                  </a:txBody>
                  <a:tcPr/>
                </a:tc>
                <a:tc>
                  <a:txBody>
                    <a:bodyPr/>
                    <a:lstStyle/>
                    <a:p>
                      <a:pPr algn="ctr"/>
                      <a:r>
                        <a:rPr lang="en-US" sz="2800" dirty="0" smtClean="0">
                          <a:latin typeface="Comic Sans MS" panose="030F0702030302020204" pitchFamily="66" charset="0"/>
                        </a:rPr>
                        <a:t>Reach (cm)</a:t>
                      </a:r>
                      <a:endParaRPr lang="en-US" sz="2800" dirty="0">
                        <a:latin typeface="Comic Sans MS" panose="030F0702030302020204" pitchFamily="66" charset="0"/>
                      </a:endParaRPr>
                    </a:p>
                  </a:txBody>
                  <a:tcPr/>
                </a:tc>
              </a:tr>
              <a:tr h="833332">
                <a:tc>
                  <a:txBody>
                    <a:bodyPr/>
                    <a:lstStyle/>
                    <a:p>
                      <a:pPr algn="ctr"/>
                      <a:endParaRPr lang="en-US" sz="2800" dirty="0" smtClean="0">
                        <a:latin typeface="Comic Sans MS" panose="030F0702030302020204" pitchFamily="66" charset="0"/>
                      </a:endParaRPr>
                    </a:p>
                    <a:p>
                      <a:pPr algn="ctr"/>
                      <a:endParaRPr lang="en-US" sz="2800" dirty="0" smtClean="0">
                        <a:latin typeface="Comic Sans MS" panose="030F0702030302020204" pitchFamily="66" charset="0"/>
                      </a:endParaRPr>
                    </a:p>
                    <a:p>
                      <a:pPr algn="ctr"/>
                      <a:endParaRPr lang="en-US" sz="2800" dirty="0">
                        <a:latin typeface="Comic Sans MS" panose="030F0702030302020204" pitchFamily="66" charset="0"/>
                      </a:endParaRPr>
                    </a:p>
                  </a:txBody>
                  <a:tcPr/>
                </a:tc>
                <a:tc>
                  <a:txBody>
                    <a:bodyPr/>
                    <a:lstStyle/>
                    <a:p>
                      <a:pPr algn="ctr"/>
                      <a:endParaRPr lang="en-US" sz="2800" dirty="0">
                        <a:latin typeface="Comic Sans MS" panose="030F0702030302020204" pitchFamily="66" charset="0"/>
                      </a:endParaRPr>
                    </a:p>
                  </a:txBody>
                  <a:tcPr/>
                </a:tc>
                <a:tc>
                  <a:txBody>
                    <a:bodyPr/>
                    <a:lstStyle/>
                    <a:p>
                      <a:pPr algn="ctr"/>
                      <a:endParaRPr lang="en-US" sz="2800" dirty="0">
                        <a:latin typeface="Comic Sans MS" panose="030F0702030302020204" pitchFamily="66" charset="0"/>
                      </a:endParaRPr>
                    </a:p>
                  </a:txBody>
                  <a:tcPr/>
                </a:tc>
              </a:tr>
            </a:tbl>
          </a:graphicData>
        </a:graphic>
      </p:graphicFrame>
    </p:spTree>
    <p:extLst>
      <p:ext uri="{BB962C8B-B14F-4D97-AF65-F5344CB8AC3E}">
        <p14:creationId xmlns:p14="http://schemas.microsoft.com/office/powerpoint/2010/main" val="28302148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5" y="362857"/>
            <a:ext cx="8596668" cy="1305277"/>
          </a:xfrm>
        </p:spPr>
        <p:txBody>
          <a:bodyPr>
            <a:normAutofit fontScale="90000"/>
          </a:bodyPr>
          <a:lstStyle/>
          <a:p>
            <a:r>
              <a:rPr lang="en-US" dirty="0"/>
              <a:t>Let’s get organized!  Decide in your group who will be:</a:t>
            </a:r>
          </a:p>
        </p:txBody>
      </p:sp>
      <p:sp>
        <p:nvSpPr>
          <p:cNvPr id="3" name="Text Placeholder 2"/>
          <p:cNvSpPr>
            <a:spLocks noGrp="1"/>
          </p:cNvSpPr>
          <p:nvPr>
            <p:ph type="body" idx="1"/>
          </p:nvPr>
        </p:nvSpPr>
        <p:spPr>
          <a:xfrm>
            <a:off x="575735" y="1929390"/>
            <a:ext cx="8596668" cy="2642609"/>
          </a:xfrm>
        </p:spPr>
        <p:txBody>
          <a:bodyPr>
            <a:noAutofit/>
          </a:bodyPr>
          <a:lstStyle/>
          <a:p>
            <a:pPr marL="342900" indent="-342900">
              <a:buFont typeface="Wingdings" panose="05000000000000000000" pitchFamily="2" charset="2"/>
              <a:buChar char="§"/>
            </a:pPr>
            <a:r>
              <a:rPr lang="en-US" sz="3600" dirty="0" smtClean="0"/>
              <a:t>Task Manager</a:t>
            </a:r>
          </a:p>
          <a:p>
            <a:pPr marL="342900" indent="-342900">
              <a:buFont typeface="Wingdings" panose="05000000000000000000" pitchFamily="2" charset="2"/>
              <a:buChar char="§"/>
            </a:pPr>
            <a:r>
              <a:rPr lang="en-US" sz="3600" dirty="0" smtClean="0"/>
              <a:t>Measurer</a:t>
            </a:r>
          </a:p>
          <a:p>
            <a:pPr marL="342900" indent="-342900">
              <a:buFont typeface="Wingdings" panose="05000000000000000000" pitchFamily="2" charset="2"/>
              <a:buChar char="§"/>
            </a:pPr>
            <a:r>
              <a:rPr lang="en-US" sz="3600" dirty="0" smtClean="0"/>
              <a:t>Recorder </a:t>
            </a:r>
          </a:p>
          <a:p>
            <a:pPr marL="342900" indent="-342900">
              <a:buFont typeface="Wingdings" panose="05000000000000000000" pitchFamily="2" charset="2"/>
              <a:buChar char="§"/>
            </a:pPr>
            <a:r>
              <a:rPr lang="en-US" sz="3600" dirty="0" smtClean="0"/>
              <a:t>Timekeeper</a:t>
            </a:r>
          </a:p>
          <a:p>
            <a:pPr marL="342900" indent="-342900">
              <a:buFont typeface="Wingdings" panose="05000000000000000000" pitchFamily="2" charset="2"/>
              <a:buChar char="§"/>
            </a:pPr>
            <a:endParaRPr lang="en-US" sz="3600" dirty="0"/>
          </a:p>
        </p:txBody>
      </p:sp>
    </p:spTree>
    <p:extLst>
      <p:ext uri="{BB962C8B-B14F-4D97-AF65-F5344CB8AC3E}">
        <p14:creationId xmlns:p14="http://schemas.microsoft.com/office/powerpoint/2010/main" val="26023251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334" y="2452689"/>
            <a:ext cx="8596668" cy="1752600"/>
          </a:xfrm>
        </p:spPr>
        <p:txBody>
          <a:bodyPr>
            <a:noAutofit/>
          </a:bodyPr>
          <a:lstStyle/>
          <a:p>
            <a:pPr algn="ctr"/>
            <a:r>
              <a:rPr lang="en-US" sz="5400" dirty="0" smtClean="0">
                <a:latin typeface="Comic Sans MS" panose="030F0702030302020204" pitchFamily="66" charset="0"/>
              </a:rPr>
              <a:t>Time to Collect the Data with your group.</a:t>
            </a:r>
            <a:endParaRPr lang="en-US" sz="5400" dirty="0">
              <a:latin typeface="Comic Sans MS" panose="030F0702030302020204" pitchFamily="66" charset="0"/>
            </a:endParaRPr>
          </a:p>
        </p:txBody>
      </p:sp>
      <p:sp>
        <p:nvSpPr>
          <p:cNvPr id="3" name="Content Placeholder 2"/>
          <p:cNvSpPr>
            <a:spLocks noGrp="1"/>
          </p:cNvSpPr>
          <p:nvPr>
            <p:ph idx="1"/>
          </p:nvPr>
        </p:nvSpPr>
        <p:spPr>
          <a:xfrm>
            <a:off x="702734" y="4725989"/>
            <a:ext cx="8596668" cy="1484311"/>
          </a:xfrm>
        </p:spPr>
        <p:txBody>
          <a:bodyPr>
            <a:normAutofit/>
          </a:bodyPr>
          <a:lstStyle/>
          <a:p>
            <a:pPr marL="0" indent="0" algn="ctr">
              <a:buNone/>
            </a:pPr>
            <a:r>
              <a:rPr lang="en-US" sz="3600" dirty="0" smtClean="0">
                <a:latin typeface="Comic Sans MS" panose="030F0702030302020204" pitchFamily="66" charset="0"/>
              </a:rPr>
              <a:t>Take no more than 5 minutes </a:t>
            </a:r>
          </a:p>
          <a:p>
            <a:pPr marL="0" indent="0" algn="ctr">
              <a:buNone/>
            </a:pPr>
            <a:r>
              <a:rPr lang="en-US" sz="3600" dirty="0" smtClean="0">
                <a:latin typeface="Comic Sans MS" panose="030F0702030302020204" pitchFamily="66" charset="0"/>
              </a:rPr>
              <a:t>to do this.</a:t>
            </a:r>
            <a:endParaRPr lang="en-US" sz="3600" dirty="0">
              <a:latin typeface="Comic Sans MS" panose="030F0702030302020204" pitchFamily="66" charset="0"/>
            </a:endParaRPr>
          </a:p>
        </p:txBody>
      </p:sp>
    </p:spTree>
    <p:extLst>
      <p:ext uri="{BB962C8B-B14F-4D97-AF65-F5344CB8AC3E}">
        <p14:creationId xmlns:p14="http://schemas.microsoft.com/office/powerpoint/2010/main" val="1942046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14967" y="2247899"/>
            <a:ext cx="7766936" cy="3673929"/>
          </a:xfrm>
        </p:spPr>
        <p:txBody>
          <a:bodyPr>
            <a:normAutofit fontScale="92500"/>
          </a:bodyPr>
          <a:lstStyle/>
          <a:p>
            <a:pPr marL="457200" indent="-457200" algn="l">
              <a:buFont typeface="Wingdings" panose="05000000000000000000" pitchFamily="2" charset="2"/>
              <a:buChar char="Ø"/>
            </a:pPr>
            <a:r>
              <a:rPr lang="en-US" sz="3200" dirty="0" smtClean="0">
                <a:latin typeface="Comic Sans MS" panose="030F0702030302020204" pitchFamily="66" charset="0"/>
              </a:rPr>
              <a:t>Please send your Reporter up to post the group data on the class table.</a:t>
            </a:r>
          </a:p>
          <a:p>
            <a:pPr marL="457200" indent="-457200" algn="l">
              <a:buFont typeface="Wingdings" panose="05000000000000000000" pitchFamily="2" charset="2"/>
              <a:buChar char="Ø"/>
            </a:pPr>
            <a:endParaRPr lang="en-US" sz="3200" dirty="0" smtClean="0">
              <a:latin typeface="Comic Sans MS" panose="030F0702030302020204" pitchFamily="66" charset="0"/>
            </a:endParaRPr>
          </a:p>
          <a:p>
            <a:pPr marL="457200" indent="-457200" algn="l">
              <a:buFont typeface="Wingdings" panose="05000000000000000000" pitchFamily="2" charset="2"/>
              <a:buChar char="Ø"/>
            </a:pPr>
            <a:r>
              <a:rPr lang="en-US" sz="3200" dirty="0" smtClean="0">
                <a:latin typeface="Comic Sans MS" panose="030F0702030302020204" pitchFamily="66" charset="0"/>
              </a:rPr>
              <a:t>Individuals in your group should at this time, record your initials &amp; measurements on the sticky dot found with your supplies: </a:t>
            </a:r>
            <a:r>
              <a:rPr lang="en-US" sz="3000" i="1" dirty="0" smtClean="0">
                <a:solidFill>
                  <a:schemeClr val="tx1"/>
                </a:solidFill>
                <a:latin typeface="Comic Sans MS" panose="030F0702030302020204" pitchFamily="66" charset="0"/>
              </a:rPr>
              <a:t>Name, (</a:t>
            </a:r>
            <a:r>
              <a:rPr lang="en-US" sz="3000" i="1" dirty="0" err="1" smtClean="0">
                <a:solidFill>
                  <a:schemeClr val="tx1"/>
                </a:solidFill>
                <a:latin typeface="Comic Sans MS" panose="030F0702030302020204" pitchFamily="66" charset="0"/>
              </a:rPr>
              <a:t>ht,reach</a:t>
            </a:r>
            <a:r>
              <a:rPr lang="en-US" sz="3000" i="1" dirty="0" smtClean="0">
                <a:solidFill>
                  <a:schemeClr val="tx1"/>
                </a:solidFill>
                <a:latin typeface="Comic Sans MS" panose="030F0702030302020204" pitchFamily="66" charset="0"/>
              </a:rPr>
              <a:t>)</a:t>
            </a:r>
            <a:r>
              <a:rPr lang="en-US" sz="3200" dirty="0" smtClean="0">
                <a:latin typeface="Comic Sans MS" panose="030F0702030302020204" pitchFamily="66" charset="0"/>
              </a:rPr>
              <a:t>.</a:t>
            </a:r>
          </a:p>
          <a:p>
            <a:pPr marL="457200" indent="-457200" algn="l">
              <a:buFont typeface="Wingdings" panose="05000000000000000000" pitchFamily="2" charset="2"/>
              <a:buChar char="Ø"/>
            </a:pPr>
            <a:endParaRPr lang="en-US" sz="3200" dirty="0">
              <a:latin typeface="Comic Sans MS" panose="030F0702030302020204" pitchFamily="66" charset="0"/>
            </a:endParaRPr>
          </a:p>
        </p:txBody>
      </p:sp>
    </p:spTree>
    <p:extLst>
      <p:ext uri="{BB962C8B-B14F-4D97-AF65-F5344CB8AC3E}">
        <p14:creationId xmlns:p14="http://schemas.microsoft.com/office/powerpoint/2010/main" val="33092500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1966" y="105834"/>
            <a:ext cx="7916333" cy="1646302"/>
          </a:xfrm>
        </p:spPr>
        <p:txBody>
          <a:bodyPr/>
          <a:lstStyle/>
          <a:p>
            <a:pPr algn="l"/>
            <a:r>
              <a:rPr lang="en-US" dirty="0" smtClean="0">
                <a:latin typeface="Comic Sans MS" panose="030F0702030302020204" pitchFamily="66" charset="0"/>
              </a:rPr>
              <a:t>Let’s Discuss the Graph.</a:t>
            </a:r>
            <a:endParaRPr lang="en-US" dirty="0">
              <a:latin typeface="Comic Sans MS" panose="030F0702030302020204" pitchFamily="66" charset="0"/>
            </a:endParaRPr>
          </a:p>
        </p:txBody>
      </p:sp>
      <p:sp>
        <p:nvSpPr>
          <p:cNvPr id="3" name="Subtitle 2"/>
          <p:cNvSpPr>
            <a:spLocks noGrp="1"/>
          </p:cNvSpPr>
          <p:nvPr>
            <p:ph type="subTitle" idx="1"/>
          </p:nvPr>
        </p:nvSpPr>
        <p:spPr>
          <a:xfrm>
            <a:off x="1341967" y="2069633"/>
            <a:ext cx="7766936" cy="3327867"/>
          </a:xfrm>
        </p:spPr>
        <p:txBody>
          <a:bodyPr>
            <a:normAutofit fontScale="92500"/>
          </a:bodyPr>
          <a:lstStyle/>
          <a:p>
            <a:pPr marL="457200" indent="-457200" algn="l">
              <a:buFont typeface="Wingdings" panose="05000000000000000000" pitchFamily="2" charset="2"/>
              <a:buChar char="Ø"/>
            </a:pPr>
            <a:r>
              <a:rPr lang="en-US" sz="3200" dirty="0" smtClean="0">
                <a:latin typeface="Comic Sans MS" panose="030F0702030302020204" pitchFamily="66" charset="0"/>
              </a:rPr>
              <a:t>Are there any points that you think show </a:t>
            </a:r>
            <a:r>
              <a:rPr lang="en-US" sz="3200" i="1" dirty="0" smtClean="0">
                <a:latin typeface="Comic Sans MS" panose="030F0702030302020204" pitchFamily="66" charset="0"/>
              </a:rPr>
              <a:t>human error</a:t>
            </a:r>
            <a:r>
              <a:rPr lang="en-US" sz="3200" dirty="0" smtClean="0">
                <a:latin typeface="Comic Sans MS" panose="030F0702030302020204" pitchFamily="66" charset="0"/>
              </a:rPr>
              <a:t>?  Explain.</a:t>
            </a:r>
          </a:p>
          <a:p>
            <a:pPr marL="457200" indent="-457200" algn="l">
              <a:buFont typeface="Wingdings" panose="05000000000000000000" pitchFamily="2" charset="2"/>
              <a:buChar char="Ø"/>
            </a:pPr>
            <a:r>
              <a:rPr lang="en-US" sz="3200" dirty="0" smtClean="0">
                <a:latin typeface="Comic Sans MS" panose="030F0702030302020204" pitchFamily="66" charset="0"/>
              </a:rPr>
              <a:t>What pattern do you see in the points?</a:t>
            </a:r>
          </a:p>
          <a:p>
            <a:pPr marL="457200" indent="-457200" algn="l">
              <a:buFont typeface="Wingdings" panose="05000000000000000000" pitchFamily="2" charset="2"/>
              <a:buChar char="Ø"/>
            </a:pPr>
            <a:r>
              <a:rPr lang="en-US" sz="3200" dirty="0" smtClean="0">
                <a:latin typeface="Comic Sans MS" panose="030F0702030302020204" pitchFamily="66" charset="0"/>
              </a:rPr>
              <a:t>The points are not scattered all over the paper—how do they seem to be clustered?</a:t>
            </a:r>
            <a:endParaRPr lang="en-US" sz="3200" dirty="0">
              <a:latin typeface="Comic Sans MS" panose="030F0702030302020204" pitchFamily="66" charset="0"/>
            </a:endParaRPr>
          </a:p>
        </p:txBody>
      </p:sp>
    </p:spTree>
    <p:extLst>
      <p:ext uri="{BB962C8B-B14F-4D97-AF65-F5344CB8AC3E}">
        <p14:creationId xmlns:p14="http://schemas.microsoft.com/office/powerpoint/2010/main" val="4767715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07067" y="2287510"/>
            <a:ext cx="7766936" cy="1096899"/>
          </a:xfrm>
        </p:spPr>
        <p:txBody>
          <a:bodyPr>
            <a:normAutofit/>
          </a:bodyPr>
          <a:lstStyle/>
          <a:p>
            <a:pPr algn="l"/>
            <a:r>
              <a:rPr lang="en-US" sz="3200" dirty="0" smtClean="0">
                <a:latin typeface="Comic Sans MS" panose="030F0702030302020204" pitchFamily="66" charset="0"/>
              </a:rPr>
              <a:t>From your handout packet, find #1-27 and complete it with your group.</a:t>
            </a:r>
            <a:endParaRPr lang="en-US" sz="3200" dirty="0">
              <a:latin typeface="Comic Sans MS" panose="030F0702030302020204" pitchFamily="66" charset="0"/>
            </a:endParaRPr>
          </a:p>
        </p:txBody>
      </p:sp>
    </p:spTree>
    <p:extLst>
      <p:ext uri="{BB962C8B-B14F-4D97-AF65-F5344CB8AC3E}">
        <p14:creationId xmlns:p14="http://schemas.microsoft.com/office/powerpoint/2010/main" val="2482873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67367" y="508000"/>
            <a:ext cx="7766936" cy="1574800"/>
          </a:xfrm>
        </p:spPr>
        <p:txBody>
          <a:bodyPr/>
          <a:lstStyle/>
          <a:p>
            <a:pPr algn="l"/>
            <a:r>
              <a:rPr lang="en-US" sz="4400" dirty="0" smtClean="0">
                <a:latin typeface="Comic Sans MS" panose="030F0702030302020204" pitchFamily="66" charset="0"/>
              </a:rPr>
              <a:t>Using your ideas discussed with your group in #1-27:</a:t>
            </a:r>
            <a:endParaRPr lang="en-US" sz="4400" dirty="0">
              <a:latin typeface="Comic Sans MS" panose="030F0702030302020204" pitchFamily="66" charset="0"/>
            </a:endParaRPr>
          </a:p>
        </p:txBody>
      </p:sp>
      <p:sp>
        <p:nvSpPr>
          <p:cNvPr id="3" name="Subtitle 2"/>
          <p:cNvSpPr>
            <a:spLocks noGrp="1"/>
          </p:cNvSpPr>
          <p:nvPr>
            <p:ph type="subTitle" idx="1"/>
          </p:nvPr>
        </p:nvSpPr>
        <p:spPr>
          <a:xfrm>
            <a:off x="1367367" y="2387133"/>
            <a:ext cx="7766936" cy="3658067"/>
          </a:xfrm>
        </p:spPr>
        <p:txBody>
          <a:bodyPr>
            <a:normAutofit/>
          </a:bodyPr>
          <a:lstStyle/>
          <a:p>
            <a:pPr marL="457200" indent="-457200" algn="l">
              <a:buFont typeface="Wingdings" panose="05000000000000000000" pitchFamily="2" charset="2"/>
              <a:buChar char="Ø"/>
            </a:pPr>
            <a:r>
              <a:rPr lang="en-US" sz="3200" dirty="0" smtClean="0">
                <a:latin typeface="Comic Sans MS" panose="030F0702030302020204" pitchFamily="66" charset="0"/>
              </a:rPr>
              <a:t>Make your own graph that will help you determine whether the ride is safe for Willie </a:t>
            </a:r>
            <a:r>
              <a:rPr lang="en-US" sz="3200" dirty="0" err="1" smtClean="0">
                <a:latin typeface="Comic Sans MS" panose="030F0702030302020204" pitchFamily="66" charset="0"/>
              </a:rPr>
              <a:t>Cauley</a:t>
            </a:r>
            <a:r>
              <a:rPr lang="en-US" sz="3200" dirty="0" smtClean="0">
                <a:latin typeface="Comic Sans MS" panose="030F0702030302020204" pitchFamily="66" charset="0"/>
              </a:rPr>
              <a:t>-Stein and </a:t>
            </a:r>
            <a:r>
              <a:rPr lang="en-US" sz="3200" dirty="0" err="1" smtClean="0">
                <a:latin typeface="Comic Sans MS" panose="030F0702030302020204" pitchFamily="66" charset="0"/>
              </a:rPr>
              <a:t>Dakari</a:t>
            </a:r>
            <a:r>
              <a:rPr lang="en-US" sz="3200" dirty="0" smtClean="0">
                <a:latin typeface="Comic Sans MS" panose="030F0702030302020204" pitchFamily="66" charset="0"/>
              </a:rPr>
              <a:t> Johnson.</a:t>
            </a:r>
          </a:p>
          <a:p>
            <a:pPr marL="457200" indent="-457200" algn="l">
              <a:buFont typeface="Wingdings" panose="05000000000000000000" pitchFamily="2" charset="2"/>
              <a:buChar char="Ø"/>
            </a:pPr>
            <a:r>
              <a:rPr lang="en-US" sz="3200" i="1" dirty="0" smtClean="0">
                <a:latin typeface="Comic Sans MS" panose="030F0702030302020204" pitchFamily="66" charset="0"/>
              </a:rPr>
              <a:t>Is the ride safe these UK players?  Support your reasoning.</a:t>
            </a:r>
            <a:r>
              <a:rPr lang="en-US" sz="3200" dirty="0" smtClean="0">
                <a:latin typeface="Comic Sans MS" panose="030F0702030302020204" pitchFamily="66" charset="0"/>
              </a:rPr>
              <a:t> </a:t>
            </a:r>
          </a:p>
          <a:p>
            <a:pPr marL="457200" indent="-457200" algn="l">
              <a:buFont typeface="Wingdings" panose="05000000000000000000" pitchFamily="2" charset="2"/>
              <a:buChar char="Ø"/>
            </a:pPr>
            <a:endParaRPr lang="en-US" sz="3200" dirty="0">
              <a:latin typeface="Comic Sans MS" panose="030F0702030302020204" pitchFamily="66" charset="0"/>
            </a:endParaRPr>
          </a:p>
        </p:txBody>
      </p:sp>
    </p:spTree>
    <p:extLst>
      <p:ext uri="{BB962C8B-B14F-4D97-AF65-F5344CB8AC3E}">
        <p14:creationId xmlns:p14="http://schemas.microsoft.com/office/powerpoint/2010/main" val="35815193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omic Sans MS" panose="030F0702030302020204" pitchFamily="66" charset="0"/>
              </a:rPr>
              <a:t>What are some of your favorite roller coasters?</a:t>
            </a:r>
            <a:br>
              <a:rPr lang="en-US" dirty="0" smtClean="0">
                <a:latin typeface="Comic Sans MS" panose="030F0702030302020204" pitchFamily="66" charset="0"/>
              </a:rPr>
            </a:br>
            <a:r>
              <a:rPr lang="en-US" dirty="0" smtClean="0"/>
              <a:t/>
            </a:r>
            <a:br>
              <a:rPr lang="en-US" dirty="0" smtClean="0"/>
            </a:br>
            <a:endParaRPr lang="en-US" dirty="0"/>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3033487" y="1930399"/>
            <a:ext cx="4513942" cy="3730172"/>
          </a:xfrm>
          <a:prstGeom prst="rect">
            <a:avLst/>
          </a:prstGeom>
        </p:spPr>
      </p:pic>
    </p:spTree>
    <p:extLst>
      <p:ext uri="{BB962C8B-B14F-4D97-AF65-F5344CB8AC3E}">
        <p14:creationId xmlns:p14="http://schemas.microsoft.com/office/powerpoint/2010/main" val="41147930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5767" y="990600"/>
            <a:ext cx="7766936" cy="1117136"/>
          </a:xfrm>
        </p:spPr>
        <p:txBody>
          <a:bodyPr/>
          <a:lstStyle/>
          <a:p>
            <a:pPr algn="l"/>
            <a:r>
              <a:rPr lang="en-US" dirty="0" smtClean="0">
                <a:latin typeface="Comic Sans MS" panose="030F0702030302020204" pitchFamily="66" charset="0"/>
              </a:rPr>
              <a:t>Closure:  A Walk &amp; Talk</a:t>
            </a:r>
            <a:endParaRPr lang="en-US" dirty="0">
              <a:latin typeface="Comic Sans MS" panose="030F0702030302020204" pitchFamily="66" charset="0"/>
            </a:endParaRPr>
          </a:p>
        </p:txBody>
      </p:sp>
      <p:sp>
        <p:nvSpPr>
          <p:cNvPr id="3" name="Subtitle 2"/>
          <p:cNvSpPr>
            <a:spLocks noGrp="1"/>
          </p:cNvSpPr>
          <p:nvPr>
            <p:ph type="subTitle" idx="1"/>
          </p:nvPr>
        </p:nvSpPr>
        <p:spPr>
          <a:xfrm>
            <a:off x="1176867" y="2298233"/>
            <a:ext cx="8112276" cy="2527767"/>
          </a:xfrm>
        </p:spPr>
        <p:txBody>
          <a:bodyPr>
            <a:normAutofit/>
          </a:bodyPr>
          <a:lstStyle/>
          <a:p>
            <a:pPr marL="285750" indent="-285750" algn="l">
              <a:buFont typeface="Wingdings" panose="05000000000000000000" pitchFamily="2" charset="2"/>
              <a:buChar char="Ø"/>
            </a:pPr>
            <a:r>
              <a:rPr lang="en-US" sz="3200" dirty="0" smtClean="0"/>
              <a:t>How does a scatter plot help us make predictions?</a:t>
            </a:r>
          </a:p>
          <a:p>
            <a:pPr marL="285750" indent="-285750" algn="l">
              <a:buFont typeface="Wingdings" panose="05000000000000000000" pitchFamily="2" charset="2"/>
              <a:buChar char="Ø"/>
            </a:pPr>
            <a:r>
              <a:rPr lang="en-US" sz="3200" dirty="0" smtClean="0"/>
              <a:t>Why is scaling the axes of a graph important?</a:t>
            </a:r>
            <a:endParaRPr lang="en-US" sz="3200" dirty="0"/>
          </a:p>
        </p:txBody>
      </p:sp>
    </p:spTree>
    <p:extLst>
      <p:ext uri="{BB962C8B-B14F-4D97-AF65-F5344CB8AC3E}">
        <p14:creationId xmlns:p14="http://schemas.microsoft.com/office/powerpoint/2010/main" val="8454048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64167" y="774700"/>
            <a:ext cx="7766936" cy="837736"/>
          </a:xfrm>
        </p:spPr>
        <p:txBody>
          <a:bodyPr/>
          <a:lstStyle/>
          <a:p>
            <a:r>
              <a:rPr lang="en-US" dirty="0" smtClean="0">
                <a:latin typeface="Comic Sans MS" panose="030F0702030302020204" pitchFamily="66" charset="0"/>
              </a:rPr>
              <a:t>Formative Assessment:</a:t>
            </a:r>
            <a:endParaRPr lang="en-US" dirty="0">
              <a:latin typeface="Comic Sans MS" panose="030F0702030302020204" pitchFamily="66" charset="0"/>
            </a:endParaRPr>
          </a:p>
        </p:txBody>
      </p:sp>
      <p:sp>
        <p:nvSpPr>
          <p:cNvPr id="3" name="Subtitle 2"/>
          <p:cNvSpPr>
            <a:spLocks noGrp="1"/>
          </p:cNvSpPr>
          <p:nvPr>
            <p:ph type="subTitle" idx="1"/>
          </p:nvPr>
        </p:nvSpPr>
        <p:spPr>
          <a:xfrm>
            <a:off x="1608667" y="2260133"/>
            <a:ext cx="7766936" cy="3213567"/>
          </a:xfrm>
        </p:spPr>
        <p:txBody>
          <a:bodyPr>
            <a:noAutofit/>
          </a:bodyPr>
          <a:lstStyle/>
          <a:p>
            <a:pPr algn="l"/>
            <a:r>
              <a:rPr lang="en-US" sz="3200" dirty="0" err="1" smtClean="0">
                <a:latin typeface="Comic Sans MS" panose="030F0702030302020204" pitchFamily="66" charset="0"/>
              </a:rPr>
              <a:t>Shagari</a:t>
            </a:r>
            <a:r>
              <a:rPr lang="en-US" sz="3200" dirty="0" smtClean="0">
                <a:latin typeface="Comic Sans MS" panose="030F0702030302020204" pitchFamily="66" charset="0"/>
              </a:rPr>
              <a:t> Alleyne is the tallest UK basketball player on record.  His height  was recorded on the roster in 2004 as 7ft 3in.  Would the ride Newton’s Revenge be safe for him.  Explain how decided.</a:t>
            </a:r>
            <a:endParaRPr lang="en-US" sz="3200" dirty="0">
              <a:latin typeface="Comic Sans MS" panose="030F0702030302020204" pitchFamily="66" charset="0"/>
            </a:endParaRPr>
          </a:p>
        </p:txBody>
      </p:sp>
    </p:spTree>
    <p:extLst>
      <p:ext uri="{BB962C8B-B14F-4D97-AF65-F5344CB8AC3E}">
        <p14:creationId xmlns:p14="http://schemas.microsoft.com/office/powerpoint/2010/main" val="18260266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92767" y="1701333"/>
            <a:ext cx="7766936" cy="3568700"/>
          </a:xfrm>
        </p:spPr>
        <p:txBody>
          <a:bodyPr/>
          <a:lstStyle/>
          <a:p>
            <a:pPr algn="ctr"/>
            <a:r>
              <a:rPr lang="en-US" dirty="0" smtClean="0">
                <a:latin typeface="Comic Sans MS" panose="030F0702030302020204" pitchFamily="66" charset="0"/>
              </a:rPr>
              <a:t>Which mathematical practice(s) are integrated in this lesson? </a:t>
            </a:r>
            <a:endParaRPr lang="en-US" dirty="0">
              <a:latin typeface="Comic Sans MS" panose="030F0702030302020204" pitchFamily="66" charset="0"/>
            </a:endParaRPr>
          </a:p>
        </p:txBody>
      </p:sp>
    </p:spTree>
    <p:extLst>
      <p:ext uri="{BB962C8B-B14F-4D97-AF65-F5344CB8AC3E}">
        <p14:creationId xmlns:p14="http://schemas.microsoft.com/office/powerpoint/2010/main" val="41965540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Mathematical Practices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85972785"/>
              </p:ext>
            </p:extLst>
          </p:nvPr>
        </p:nvGraphicFramePr>
        <p:xfrm>
          <a:off x="1785256" y="1930400"/>
          <a:ext cx="4934857" cy="4023360"/>
        </p:xfrm>
        <a:graphic>
          <a:graphicData uri="http://schemas.openxmlformats.org/drawingml/2006/table">
            <a:tbl>
              <a:tblPr firstRow="1" firstCol="1" bandRow="1">
                <a:tableStyleId>{5C22544A-7EE6-4342-B048-85BDC9FD1C3A}</a:tableStyleId>
              </a:tblPr>
              <a:tblGrid>
                <a:gridCol w="4934857"/>
              </a:tblGrid>
              <a:tr h="3976914">
                <a:tc>
                  <a:txBody>
                    <a:bodyPr/>
                    <a:lstStyle/>
                    <a:p>
                      <a:pPr marL="342900" lvl="0" indent="-342900">
                        <a:lnSpc>
                          <a:spcPct val="150000"/>
                        </a:lnSpc>
                        <a:buFont typeface="+mj-lt"/>
                        <a:buAutoNum type="arabicPeriod"/>
                      </a:pPr>
                      <a:r>
                        <a:rPr lang="en-US" sz="1600" dirty="0">
                          <a:effectLst/>
                        </a:rPr>
                        <a:t>MAKE SENSE of problems and persevere in solving them.</a:t>
                      </a:r>
                      <a:endParaRPr lang="en-US" sz="700" dirty="0">
                        <a:effectLst/>
                      </a:endParaRPr>
                    </a:p>
                    <a:p>
                      <a:pPr marL="342900" lvl="0" indent="-342900">
                        <a:lnSpc>
                          <a:spcPct val="150000"/>
                        </a:lnSpc>
                        <a:buFont typeface="+mj-lt"/>
                        <a:buAutoNum type="arabicPeriod"/>
                      </a:pPr>
                      <a:r>
                        <a:rPr lang="en-US" sz="1600" dirty="0">
                          <a:effectLst/>
                        </a:rPr>
                        <a:t>REASON abstractly and quantitatively.</a:t>
                      </a:r>
                      <a:endParaRPr lang="en-US" sz="700" dirty="0">
                        <a:effectLst/>
                      </a:endParaRPr>
                    </a:p>
                    <a:p>
                      <a:pPr marL="342900" lvl="0" indent="-342900">
                        <a:lnSpc>
                          <a:spcPct val="150000"/>
                        </a:lnSpc>
                        <a:buFont typeface="+mj-lt"/>
                        <a:buAutoNum type="arabicPeriod"/>
                      </a:pPr>
                      <a:r>
                        <a:rPr lang="en-US" sz="1600" dirty="0">
                          <a:effectLst/>
                        </a:rPr>
                        <a:t> CONSTRUCT viable ARGUMENTS and CRITIQUE the reasoning of others.</a:t>
                      </a:r>
                      <a:endParaRPr lang="en-US" sz="700" dirty="0">
                        <a:effectLst/>
                      </a:endParaRPr>
                    </a:p>
                    <a:p>
                      <a:pPr marL="342900" lvl="0" indent="-342900">
                        <a:lnSpc>
                          <a:spcPct val="150000"/>
                        </a:lnSpc>
                        <a:buFont typeface="+mj-lt"/>
                        <a:buAutoNum type="arabicPeriod"/>
                      </a:pPr>
                      <a:r>
                        <a:rPr lang="en-US" sz="1600" dirty="0">
                          <a:effectLst/>
                        </a:rPr>
                        <a:t> MODEL with mathematics.</a:t>
                      </a:r>
                      <a:endParaRPr lang="en-US" sz="700" dirty="0">
                        <a:effectLst/>
                      </a:endParaRPr>
                    </a:p>
                    <a:p>
                      <a:pPr marL="342900" lvl="0" indent="-342900">
                        <a:lnSpc>
                          <a:spcPct val="150000"/>
                        </a:lnSpc>
                        <a:buFont typeface="+mj-lt"/>
                        <a:buAutoNum type="arabicPeriod"/>
                      </a:pPr>
                      <a:r>
                        <a:rPr lang="en-US" sz="1600" dirty="0">
                          <a:effectLst/>
                        </a:rPr>
                        <a:t> Use APPROPRIATE TOOLS strategically.</a:t>
                      </a:r>
                      <a:endParaRPr lang="en-US" sz="700" dirty="0">
                        <a:effectLst/>
                      </a:endParaRPr>
                    </a:p>
                    <a:p>
                      <a:pPr marL="342900" lvl="0" indent="-342900">
                        <a:lnSpc>
                          <a:spcPct val="150000"/>
                        </a:lnSpc>
                        <a:buFont typeface="+mj-lt"/>
                        <a:buAutoNum type="arabicPeriod"/>
                      </a:pPr>
                      <a:r>
                        <a:rPr lang="en-US" sz="1600" dirty="0">
                          <a:effectLst/>
                        </a:rPr>
                        <a:t> Attend to PRECISION.</a:t>
                      </a:r>
                      <a:endParaRPr lang="en-US" sz="700" dirty="0">
                        <a:effectLst/>
                      </a:endParaRPr>
                    </a:p>
                    <a:p>
                      <a:pPr marL="342900" lvl="0" indent="-342900">
                        <a:lnSpc>
                          <a:spcPct val="150000"/>
                        </a:lnSpc>
                        <a:buFont typeface="+mj-lt"/>
                        <a:buAutoNum type="arabicPeriod"/>
                      </a:pPr>
                      <a:r>
                        <a:rPr lang="en-US" sz="1600" dirty="0">
                          <a:effectLst/>
                        </a:rPr>
                        <a:t> Look for and make use of STRUCTURE.</a:t>
                      </a:r>
                      <a:endParaRPr lang="en-US" sz="700" dirty="0">
                        <a:effectLst/>
                      </a:endParaRPr>
                    </a:p>
                    <a:p>
                      <a:pPr marL="342900" marR="0" lvl="0" indent="-342900">
                        <a:lnSpc>
                          <a:spcPct val="150000"/>
                        </a:lnSpc>
                        <a:spcBef>
                          <a:spcPts val="0"/>
                        </a:spcBef>
                        <a:spcAft>
                          <a:spcPts val="1000"/>
                        </a:spcAft>
                        <a:buFont typeface="+mj-lt"/>
                        <a:buAutoNum type="arabicPeriod"/>
                      </a:pPr>
                      <a:r>
                        <a:rPr lang="en-US" sz="1600" dirty="0">
                          <a:effectLst/>
                        </a:rPr>
                        <a:t>Look for and EXPRESS REGULARITY in repeated reasoning.</a:t>
                      </a:r>
                      <a:endParaRPr lang="en-US" sz="700" dirty="0">
                        <a:effectLst/>
                        <a:latin typeface="Times New Roman" panose="02020603050405020304" pitchFamily="18" charset="0"/>
                      </a:endParaRPr>
                    </a:p>
                  </a:txBody>
                  <a:tcPr marL="50701" marR="50701" marT="0" marB="0"/>
                </a:tc>
              </a:tr>
            </a:tbl>
          </a:graphicData>
        </a:graphic>
      </p:graphicFrame>
      <p:sp>
        <p:nvSpPr>
          <p:cNvPr id="5" name="Rectangle 1"/>
          <p:cNvSpPr>
            <a:spLocks noChangeArrowheads="1"/>
          </p:cNvSpPr>
          <p:nvPr/>
        </p:nvSpPr>
        <p:spPr bwMode="auto">
          <a:xfrm>
            <a:off x="-1859781" y="711199"/>
            <a:ext cx="1292213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4324871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833034"/>
            <a:ext cx="7766936" cy="1646302"/>
          </a:xfrm>
        </p:spPr>
        <p:txBody>
          <a:bodyPr/>
          <a:lstStyle/>
          <a:p>
            <a:pPr algn="l"/>
            <a:r>
              <a:rPr lang="en-US" sz="4400" dirty="0" smtClean="0">
                <a:latin typeface="Comic Sans MS" panose="030F0702030302020204" pitchFamily="66" charset="0"/>
              </a:rPr>
              <a:t>Modeling with mathematics.</a:t>
            </a:r>
            <a:endParaRPr lang="en-US" sz="4400" dirty="0">
              <a:latin typeface="Comic Sans MS" panose="030F0702030302020204" pitchFamily="66" charset="0"/>
            </a:endParaRPr>
          </a:p>
        </p:txBody>
      </p:sp>
    </p:spTree>
    <p:extLst>
      <p:ext uri="{BB962C8B-B14F-4D97-AF65-F5344CB8AC3E}">
        <p14:creationId xmlns:p14="http://schemas.microsoft.com/office/powerpoint/2010/main" val="8770152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324100"/>
            <a:ext cx="8596668" cy="2032000"/>
          </a:xfrm>
        </p:spPr>
        <p:txBody>
          <a:bodyPr>
            <a:normAutofit/>
          </a:bodyPr>
          <a:lstStyle/>
          <a:p>
            <a:pPr algn="ctr"/>
            <a:r>
              <a:rPr lang="en-US" sz="5400" dirty="0">
                <a:latin typeface="Comic Sans MS" panose="030F0702030302020204" pitchFamily="66" charset="0"/>
              </a:rPr>
              <a:t>Which </a:t>
            </a:r>
            <a:r>
              <a:rPr lang="en-US" sz="5400" dirty="0" smtClean="0">
                <a:latin typeface="Comic Sans MS" panose="030F0702030302020204" pitchFamily="66" charset="0"/>
              </a:rPr>
              <a:t>standards supports this </a:t>
            </a:r>
            <a:r>
              <a:rPr lang="en-US" sz="5400" dirty="0">
                <a:latin typeface="Comic Sans MS" panose="030F0702030302020204" pitchFamily="66" charset="0"/>
              </a:rPr>
              <a:t>lesson? </a:t>
            </a:r>
            <a:endParaRPr lang="en-US" sz="5400" dirty="0"/>
          </a:p>
        </p:txBody>
      </p:sp>
    </p:spTree>
    <p:extLst>
      <p:ext uri="{BB962C8B-B14F-4D97-AF65-F5344CB8AC3E}">
        <p14:creationId xmlns:p14="http://schemas.microsoft.com/office/powerpoint/2010/main" val="119933233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80067" y="778934"/>
            <a:ext cx="7766936" cy="1646302"/>
          </a:xfrm>
        </p:spPr>
        <p:txBody>
          <a:bodyPr/>
          <a:lstStyle/>
          <a:p>
            <a:pPr algn="l"/>
            <a:r>
              <a:rPr lang="en-US" dirty="0" smtClean="0">
                <a:latin typeface="Comic Sans MS" panose="030F0702030302020204" pitchFamily="66" charset="0"/>
              </a:rPr>
              <a:t>CCSS 8.SP.2</a:t>
            </a:r>
            <a:endParaRPr lang="en-US" dirty="0">
              <a:latin typeface="Comic Sans MS" panose="030F0702030302020204" pitchFamily="66" charset="0"/>
            </a:endParaRPr>
          </a:p>
        </p:txBody>
      </p:sp>
      <p:sp>
        <p:nvSpPr>
          <p:cNvPr id="3" name="Subtitle 2"/>
          <p:cNvSpPr>
            <a:spLocks noGrp="1"/>
          </p:cNvSpPr>
          <p:nvPr>
            <p:ph type="subTitle" idx="1"/>
          </p:nvPr>
        </p:nvSpPr>
        <p:spPr>
          <a:xfrm>
            <a:off x="1380067" y="2717333"/>
            <a:ext cx="7766936" cy="3264367"/>
          </a:xfrm>
        </p:spPr>
        <p:txBody>
          <a:bodyPr>
            <a:noAutofit/>
          </a:bodyPr>
          <a:lstStyle/>
          <a:p>
            <a:pPr algn="l"/>
            <a:r>
              <a:rPr lang="en-US" sz="2800" dirty="0" smtClean="0">
                <a:latin typeface="Comic Sans MS" panose="030F0702030302020204" pitchFamily="66" charset="0"/>
              </a:rPr>
              <a:t>Know that straight lines are widely used to model relationship between two quantitative variables.  For scatter plots that suggest a linear association informally fit a straight line, and informally assess the model fit by judging the closeness of the data points to the line.</a:t>
            </a:r>
            <a:endParaRPr lang="en-US" sz="2800" dirty="0">
              <a:latin typeface="Comic Sans MS" panose="030F0702030302020204" pitchFamily="66" charset="0"/>
            </a:endParaRPr>
          </a:p>
        </p:txBody>
      </p:sp>
    </p:spTree>
    <p:extLst>
      <p:ext uri="{BB962C8B-B14F-4D97-AF65-F5344CB8AC3E}">
        <p14:creationId xmlns:p14="http://schemas.microsoft.com/office/powerpoint/2010/main" val="26886285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523999"/>
            <a:ext cx="7766936" cy="2555865"/>
          </a:xfrm>
        </p:spPr>
        <p:txBody>
          <a:bodyPr/>
          <a:lstStyle/>
          <a:p>
            <a:pPr algn="l"/>
            <a:r>
              <a:rPr lang="en-US" dirty="0" smtClean="0"/>
              <a:t>What extensions could follow this introductory lesson?</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839512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1967" y="448734"/>
            <a:ext cx="7766936" cy="1646302"/>
          </a:xfrm>
        </p:spPr>
        <p:txBody>
          <a:bodyPr/>
          <a:lstStyle/>
          <a:p>
            <a:endParaRPr lang="en-US" dirty="0"/>
          </a:p>
        </p:txBody>
      </p:sp>
      <p:sp>
        <p:nvSpPr>
          <p:cNvPr id="3" name="Subtitle 2"/>
          <p:cNvSpPr>
            <a:spLocks noGrp="1"/>
          </p:cNvSpPr>
          <p:nvPr>
            <p:ph type="subTitle" idx="1"/>
          </p:nvPr>
        </p:nvSpPr>
        <p:spPr>
          <a:xfrm>
            <a:off x="1341967" y="2285533"/>
            <a:ext cx="7766936" cy="3315167"/>
          </a:xfrm>
        </p:spPr>
        <p:txBody>
          <a:bodyPr>
            <a:normAutofit/>
          </a:bodyPr>
          <a:lstStyle/>
          <a:p>
            <a:pPr algn="ctr"/>
            <a:r>
              <a:rPr lang="en-US" sz="3200" dirty="0" smtClean="0">
                <a:latin typeface="Comic Sans MS" panose="030F0702030302020204" pitchFamily="66" charset="0"/>
              </a:rPr>
              <a:t>This lesson is from College Preparatory Mathematics or CPM:</a:t>
            </a:r>
          </a:p>
          <a:p>
            <a:pPr algn="ctr"/>
            <a:r>
              <a:rPr lang="en-US" sz="3200" b="1" i="1" dirty="0" smtClean="0">
                <a:latin typeface="Comic Sans MS" panose="030F0702030302020204" pitchFamily="66" charset="0"/>
              </a:rPr>
              <a:t> Core Connections Course 3.</a:t>
            </a:r>
            <a:endParaRPr lang="en-US" sz="3200" b="1" i="1" dirty="0">
              <a:latin typeface="Comic Sans MS" panose="030F0702030302020204" pitchFamily="66" charset="0"/>
            </a:endParaRPr>
          </a:p>
          <a:p>
            <a:pPr algn="ctr"/>
            <a:r>
              <a:rPr lang="en-US" sz="3200" dirty="0" smtClean="0">
                <a:latin typeface="Comic Sans MS" panose="030F0702030302020204" pitchFamily="66" charset="0"/>
              </a:rPr>
              <a:t>Stop by our booth.</a:t>
            </a:r>
            <a:endParaRPr lang="en-US" sz="3200" dirty="0">
              <a:latin typeface="Comic Sans MS" panose="030F0702030302020204" pitchFamily="66" charset="0"/>
            </a:endParaRPr>
          </a:p>
        </p:txBody>
      </p:sp>
    </p:spTree>
    <p:extLst>
      <p:ext uri="{BB962C8B-B14F-4D97-AF65-F5344CB8AC3E}">
        <p14:creationId xmlns:p14="http://schemas.microsoft.com/office/powerpoint/2010/main" val="40041651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for attending.</a:t>
            </a:r>
            <a:endParaRPr lang="en-US" dirty="0"/>
          </a:p>
        </p:txBody>
      </p:sp>
      <p:sp>
        <p:nvSpPr>
          <p:cNvPr id="3" name="Text Placeholder 2"/>
          <p:cNvSpPr>
            <a:spLocks noGrp="1"/>
          </p:cNvSpPr>
          <p:nvPr>
            <p:ph type="body" idx="1"/>
          </p:nvPr>
        </p:nvSpPr>
        <p:spPr/>
        <p:txBody>
          <a:bodyPr/>
          <a:lstStyle/>
          <a:p>
            <a:r>
              <a:rPr lang="en-US" dirty="0" smtClean="0"/>
              <a:t>Pam Argabrite</a:t>
            </a:r>
          </a:p>
          <a:p>
            <a:r>
              <a:rPr lang="en-US" dirty="0" smtClean="0"/>
              <a:t>pamargabrite@gmail.com</a:t>
            </a:r>
            <a:endParaRPr lang="en-US" dirty="0"/>
          </a:p>
        </p:txBody>
      </p:sp>
    </p:spTree>
    <p:extLst>
      <p:ext uri="{BB962C8B-B14F-4D97-AF65-F5344CB8AC3E}">
        <p14:creationId xmlns:p14="http://schemas.microsoft.com/office/powerpoint/2010/main" val="26217807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4000" dirty="0" smtClean="0">
                <a:solidFill>
                  <a:srgbClr val="92D050"/>
                </a:solidFill>
                <a:latin typeface="Comic Sans MS" panose="030F0702030302020204" pitchFamily="66" charset="0"/>
              </a:rPr>
              <a:t>What are some ways you show your excitement when riding a roller coaster?</a:t>
            </a:r>
            <a:endParaRPr lang="en-US" sz="4000" dirty="0">
              <a:solidFill>
                <a:srgbClr val="92D050"/>
              </a:solidFill>
              <a:latin typeface="Comic Sans MS" panose="030F0702030302020204" pitchFamily="66" charset="0"/>
            </a:endParaRPr>
          </a:p>
        </p:txBody>
      </p:sp>
    </p:spTree>
    <p:extLst>
      <p:ext uri="{BB962C8B-B14F-4D97-AF65-F5344CB8AC3E}">
        <p14:creationId xmlns:p14="http://schemas.microsoft.com/office/powerpoint/2010/main" val="8545972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anose="030F0702030302020204" pitchFamily="66" charset="0"/>
              </a:rPr>
              <a:t>#1-24 Newton’s Revenge</a:t>
            </a:r>
            <a:endParaRPr lang="en-US" dirty="0">
              <a:latin typeface="Comic Sans MS" panose="030F0702030302020204" pitchFamily="66" charset="0"/>
            </a:endParaRPr>
          </a:p>
        </p:txBody>
      </p:sp>
      <p:sp>
        <p:nvSpPr>
          <p:cNvPr id="3" name="Content Placeholder 2"/>
          <p:cNvSpPr>
            <a:spLocks noGrp="1"/>
          </p:cNvSpPr>
          <p:nvPr>
            <p:ph idx="1"/>
          </p:nvPr>
        </p:nvSpPr>
        <p:spPr/>
        <p:txBody>
          <a:bodyPr>
            <a:normAutofit/>
          </a:bodyPr>
          <a:lstStyle/>
          <a:p>
            <a:pPr marL="0" indent="0">
              <a:buNone/>
            </a:pPr>
            <a:r>
              <a:rPr lang="en-US" sz="3200" dirty="0" smtClean="0">
                <a:latin typeface="Comic Sans MS" panose="030F0702030302020204" pitchFamily="66" charset="0"/>
              </a:rPr>
              <a:t>Have you ever heard about Newton’s Revenge, the new roller coaster?  It is so big, fast and scary that rumors about it are already spreading.  Some people are worried about the tunnel that thrills riders with its low ceiling.</a:t>
            </a:r>
            <a:endParaRPr lang="en-US" sz="3200" dirty="0">
              <a:latin typeface="Comic Sans MS" panose="030F0702030302020204" pitchFamily="66" charset="0"/>
            </a:endParaRPr>
          </a:p>
        </p:txBody>
      </p:sp>
    </p:spTree>
    <p:extLst>
      <p:ext uri="{BB962C8B-B14F-4D97-AF65-F5344CB8AC3E}">
        <p14:creationId xmlns:p14="http://schemas.microsoft.com/office/powerpoint/2010/main" val="20582420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59093" y="756090"/>
            <a:ext cx="7766936" cy="1725853"/>
          </a:xfrm>
        </p:spPr>
        <p:txBody>
          <a:bodyPr>
            <a:noAutofit/>
          </a:bodyPr>
          <a:lstStyle/>
          <a:p>
            <a:r>
              <a:rPr lang="en-US" sz="2400" dirty="0" smtClean="0"/>
              <a:t>The closest the ceiling of the tunnel ever comes to the seat of the roller-coaster car is 200 cm.  Although no accidents have been reported yet, it is said that very tall riders have stopped riding the roller coaster.</a:t>
            </a:r>
            <a:endParaRPr lang="en-US" sz="2400" dirty="0"/>
          </a:p>
        </p:txBody>
      </p:sp>
      <p:pic>
        <p:nvPicPr>
          <p:cNvPr id="4" name="Picture 3"/>
          <p:cNvPicPr>
            <a:picLocks noChangeAspect="1"/>
          </p:cNvPicPr>
          <p:nvPr/>
        </p:nvPicPr>
        <p:blipFill>
          <a:blip r:embed="rId2"/>
          <a:stretch>
            <a:fillRect/>
          </a:stretch>
        </p:blipFill>
        <p:spPr>
          <a:xfrm>
            <a:off x="3189522" y="3220592"/>
            <a:ext cx="4198249" cy="2788322"/>
          </a:xfrm>
          <a:prstGeom prst="rect">
            <a:avLst/>
          </a:prstGeom>
        </p:spPr>
      </p:pic>
    </p:spTree>
    <p:extLst>
      <p:ext uri="{BB962C8B-B14F-4D97-AF65-F5344CB8AC3E}">
        <p14:creationId xmlns:p14="http://schemas.microsoft.com/office/powerpoint/2010/main" val="31396281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312263"/>
            <a:ext cx="7766936" cy="803615"/>
          </a:xfrm>
        </p:spPr>
        <p:txBody>
          <a:bodyPr/>
          <a:lstStyle/>
          <a:p>
            <a:pPr algn="l"/>
            <a:r>
              <a:rPr lang="en-US" sz="3200" dirty="0" smtClean="0"/>
              <a:t>Your Task:</a:t>
            </a:r>
            <a:endParaRPr lang="en-US" sz="3200" dirty="0"/>
          </a:p>
        </p:txBody>
      </p:sp>
      <p:sp>
        <p:nvSpPr>
          <p:cNvPr id="3" name="Subtitle 2"/>
          <p:cNvSpPr>
            <a:spLocks noGrp="1"/>
          </p:cNvSpPr>
          <p:nvPr>
            <p:ph type="subTitle" idx="1"/>
          </p:nvPr>
        </p:nvSpPr>
        <p:spPr>
          <a:xfrm>
            <a:off x="1336586" y="1695090"/>
            <a:ext cx="7766936" cy="3956410"/>
          </a:xfrm>
        </p:spPr>
        <p:txBody>
          <a:bodyPr>
            <a:noAutofit/>
          </a:bodyPr>
          <a:lstStyle/>
          <a:p>
            <a:pPr algn="l"/>
            <a:r>
              <a:rPr lang="en-US" sz="3200" dirty="0" smtClean="0">
                <a:latin typeface="Comic Sans MS" panose="030F0702030302020204" pitchFamily="66" charset="0"/>
              </a:rPr>
              <a:t>Consider how you could determine whether the tunnel is actually safe for any rider, no matter how tall.—Could UK’s 7-footers</a:t>
            </a:r>
          </a:p>
          <a:p>
            <a:pPr algn="l"/>
            <a:r>
              <a:rPr lang="en-US" sz="3200" dirty="0" smtClean="0">
                <a:latin typeface="Comic Sans MS" panose="030F0702030302020204" pitchFamily="66" charset="0"/>
              </a:rPr>
              <a:t>Willie </a:t>
            </a:r>
            <a:r>
              <a:rPr lang="en-US" sz="3200" dirty="0" err="1" smtClean="0">
                <a:latin typeface="Comic Sans MS" panose="030F0702030302020204" pitchFamily="66" charset="0"/>
              </a:rPr>
              <a:t>Cauley</a:t>
            </a:r>
            <a:r>
              <a:rPr lang="en-US" sz="3200" dirty="0" smtClean="0">
                <a:latin typeface="Comic Sans MS" panose="030F0702030302020204" pitchFamily="66" charset="0"/>
              </a:rPr>
              <a:t>-Stein or </a:t>
            </a:r>
          </a:p>
          <a:p>
            <a:pPr algn="l"/>
            <a:r>
              <a:rPr lang="en-US" sz="3200" dirty="0" err="1" smtClean="0">
                <a:latin typeface="Comic Sans MS" panose="030F0702030302020204" pitchFamily="66" charset="0"/>
              </a:rPr>
              <a:t>Dakari</a:t>
            </a:r>
            <a:r>
              <a:rPr lang="en-US" sz="3200" dirty="0" smtClean="0">
                <a:latin typeface="Comic Sans MS" panose="030F0702030302020204" pitchFamily="66" charset="0"/>
              </a:rPr>
              <a:t> Johnson safely ride?</a:t>
            </a:r>
          </a:p>
          <a:p>
            <a:pPr algn="l"/>
            <a:endParaRPr lang="en-US" sz="3200" dirty="0" smtClean="0">
              <a:latin typeface="Comic Sans MS" panose="030F0702030302020204" pitchFamily="66" charset="0"/>
            </a:endParaRPr>
          </a:p>
          <a:p>
            <a:pPr algn="l"/>
            <a:endParaRPr lang="en-US" sz="3200" dirty="0">
              <a:latin typeface="Comic Sans MS" panose="030F0702030302020204" pitchFamily="66" charset="0"/>
            </a:endParaRPr>
          </a:p>
        </p:txBody>
      </p:sp>
      <p:pic>
        <p:nvPicPr>
          <p:cNvPr id="4" name="Picture 3"/>
          <p:cNvPicPr>
            <a:picLocks noChangeAspect="1"/>
          </p:cNvPicPr>
          <p:nvPr/>
        </p:nvPicPr>
        <p:blipFill>
          <a:blip r:embed="rId2"/>
          <a:stretch>
            <a:fillRect/>
          </a:stretch>
        </p:blipFill>
        <p:spPr>
          <a:xfrm>
            <a:off x="9103522" y="312263"/>
            <a:ext cx="2609850" cy="3657600"/>
          </a:xfrm>
          <a:prstGeom prst="rect">
            <a:avLst/>
          </a:prstGeom>
        </p:spPr>
      </p:pic>
      <p:pic>
        <p:nvPicPr>
          <p:cNvPr id="5" name="Picture 4"/>
          <p:cNvPicPr>
            <a:picLocks noChangeAspect="1"/>
          </p:cNvPicPr>
          <p:nvPr/>
        </p:nvPicPr>
        <p:blipFill>
          <a:blip r:embed="rId3"/>
          <a:stretch>
            <a:fillRect/>
          </a:stretch>
        </p:blipFill>
        <p:spPr>
          <a:xfrm>
            <a:off x="7350922" y="3478589"/>
            <a:ext cx="3505200" cy="3371850"/>
          </a:xfrm>
          <a:prstGeom prst="rect">
            <a:avLst/>
          </a:prstGeom>
        </p:spPr>
      </p:pic>
    </p:spTree>
    <p:extLst>
      <p:ext uri="{BB962C8B-B14F-4D97-AF65-F5344CB8AC3E}">
        <p14:creationId xmlns:p14="http://schemas.microsoft.com/office/powerpoint/2010/main" val="14779419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2832" y="2252420"/>
            <a:ext cx="8596668" cy="1320800"/>
          </a:xfrm>
        </p:spPr>
        <p:txBody>
          <a:bodyPr>
            <a:normAutofit fontScale="90000"/>
          </a:bodyPr>
          <a:lstStyle/>
          <a:p>
            <a:pPr algn="ctr"/>
            <a:r>
              <a:rPr lang="en-US" sz="5400" b="1" dirty="0" smtClean="0">
                <a:latin typeface="Comic Sans MS" panose="030F0702030302020204" pitchFamily="66" charset="0"/>
              </a:rPr>
              <a:t>Teammates Consult </a:t>
            </a:r>
            <a:br>
              <a:rPr lang="en-US" sz="5400" b="1" dirty="0" smtClean="0">
                <a:latin typeface="Comic Sans MS" panose="030F0702030302020204" pitchFamily="66" charset="0"/>
              </a:rPr>
            </a:br>
            <a:r>
              <a:rPr lang="en-US" sz="4000" b="1" dirty="0" smtClean="0">
                <a:latin typeface="Comic Sans MS" panose="030F0702030302020204" pitchFamily="66" charset="0"/>
              </a:rPr>
              <a:t>or</a:t>
            </a:r>
            <a:br>
              <a:rPr lang="en-US" sz="4000" b="1" dirty="0" smtClean="0">
                <a:latin typeface="Comic Sans MS" panose="030F0702030302020204" pitchFamily="66" charset="0"/>
              </a:rPr>
            </a:br>
            <a:r>
              <a:rPr lang="en-US" sz="4000" b="1" dirty="0" smtClean="0">
                <a:latin typeface="Comic Sans MS" panose="030F0702030302020204" pitchFamily="66" charset="0"/>
              </a:rPr>
              <a:t>Pencils in the Middle</a:t>
            </a:r>
            <a:r>
              <a:rPr lang="en-US" sz="5400" b="1" dirty="0" smtClean="0">
                <a:latin typeface="Comic Sans MS" panose="030F0702030302020204" pitchFamily="66" charset="0"/>
              </a:rPr>
              <a:t> </a:t>
            </a:r>
            <a:endParaRPr lang="en-US" sz="5400" b="1" dirty="0">
              <a:latin typeface="Comic Sans MS" panose="030F0702030302020204" pitchFamily="66" charset="0"/>
            </a:endParaRPr>
          </a:p>
        </p:txBody>
      </p:sp>
    </p:spTree>
    <p:extLst>
      <p:ext uri="{BB962C8B-B14F-4D97-AF65-F5344CB8AC3E}">
        <p14:creationId xmlns:p14="http://schemas.microsoft.com/office/powerpoint/2010/main" val="3521956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54667" y="2310933"/>
            <a:ext cx="7766936" cy="1096899"/>
          </a:xfrm>
        </p:spPr>
        <p:txBody>
          <a:bodyPr>
            <a:normAutofit/>
          </a:bodyPr>
          <a:lstStyle/>
          <a:p>
            <a:pPr algn="l"/>
            <a:r>
              <a:rPr lang="en-US" sz="3200" dirty="0" smtClean="0">
                <a:latin typeface="Comic Sans MS" panose="030F0702030302020204" pitchFamily="66" charset="0"/>
              </a:rPr>
              <a:t>Put your pencils down.  Please do not pick them up until I ask you to do so.</a:t>
            </a:r>
            <a:endParaRPr lang="en-US" sz="3200" dirty="0">
              <a:latin typeface="Comic Sans MS" panose="030F0702030302020204" pitchFamily="66" charset="0"/>
            </a:endParaRPr>
          </a:p>
        </p:txBody>
      </p:sp>
    </p:spTree>
    <p:extLst>
      <p:ext uri="{BB962C8B-B14F-4D97-AF65-F5344CB8AC3E}">
        <p14:creationId xmlns:p14="http://schemas.microsoft.com/office/powerpoint/2010/main" val="109182005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13533</TotalTime>
  <Words>924</Words>
  <Application>Microsoft Office PowerPoint</Application>
  <PresentationFormat>Widescreen</PresentationFormat>
  <Paragraphs>106</Paragraphs>
  <Slides>39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Calibri</vt:lpstr>
      <vt:lpstr>Comic Sans MS</vt:lpstr>
      <vt:lpstr>Times New Roman</vt:lpstr>
      <vt:lpstr>Trebuchet MS</vt:lpstr>
      <vt:lpstr>Wingdings</vt:lpstr>
      <vt:lpstr>Wingdings 3</vt:lpstr>
      <vt:lpstr>Facet</vt:lpstr>
      <vt:lpstr>Newton’s Revenge &amp; UK’s Basketball Players</vt:lpstr>
      <vt:lpstr>PowerPoint Presentation</vt:lpstr>
      <vt:lpstr>What are some of your favorite roller coasters?  </vt:lpstr>
      <vt:lpstr>PowerPoint Presentation</vt:lpstr>
      <vt:lpstr>#1-24 Newton’s Revenge</vt:lpstr>
      <vt:lpstr>PowerPoint Presentation</vt:lpstr>
      <vt:lpstr>Your Task:</vt:lpstr>
      <vt:lpstr>Teammates Consult  or Pencils in the Middle </vt:lpstr>
      <vt:lpstr>PowerPoint Presentation</vt:lpstr>
      <vt:lpstr>On Your Own—Think</vt:lpstr>
      <vt:lpstr>Your Task:</vt:lpstr>
      <vt:lpstr>PowerPoint Presentation</vt:lpstr>
      <vt:lpstr>With Your Group—Consult without pencils  </vt:lpstr>
      <vt:lpstr>Let’s share with the large group using a Whip Around.</vt:lpstr>
      <vt:lpstr>PLAN with your group:</vt:lpstr>
      <vt:lpstr>Time to Share with the Large Group</vt:lpstr>
      <vt:lpstr>   What resources do you need?</vt:lpstr>
      <vt:lpstr>What measurements need to be taken? </vt:lpstr>
      <vt:lpstr>What measurements need to be taken? </vt:lpstr>
      <vt:lpstr>Let’s define Reach as:</vt:lpstr>
      <vt:lpstr>PowerPoint Presentation</vt:lpstr>
      <vt:lpstr>PowerPoint Presentation</vt:lpstr>
      <vt:lpstr>How can we organize our data?</vt:lpstr>
      <vt:lpstr>Let’s get organized!  Decide in your group who will be:</vt:lpstr>
      <vt:lpstr>Time to Collect the Data with your group.</vt:lpstr>
      <vt:lpstr>PowerPoint Presentation</vt:lpstr>
      <vt:lpstr>Let’s Discuss the Graph.</vt:lpstr>
      <vt:lpstr>PowerPoint Presentation</vt:lpstr>
      <vt:lpstr>Using your ideas discussed with your group in #1-27:</vt:lpstr>
      <vt:lpstr>Closure:  A Walk &amp; Talk</vt:lpstr>
      <vt:lpstr>Formative Assessment:</vt:lpstr>
      <vt:lpstr>Which mathematical practice(s) are integrated in this lesson? </vt:lpstr>
      <vt:lpstr>Mathematical Practices</vt:lpstr>
      <vt:lpstr>Modeling with mathematics.</vt:lpstr>
      <vt:lpstr>Which standards supports this lesson? </vt:lpstr>
      <vt:lpstr>CCSS 8.SP.2</vt:lpstr>
      <vt:lpstr>What extensions could follow this introductory lesson?</vt:lpstr>
      <vt:lpstr>PowerPoint Presentation</vt:lpstr>
      <vt:lpstr>Thanks for attending.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Newton’s Revenge &amp; UK’s Basketball Players</dc:title>
  <dc:creator>Pamela Argabrite</dc:creator>
  <cp:lastModifiedBy>Mandy McDonough</cp:lastModifiedBy>
  <cp:revision>44</cp:revision>
  <cp:lastPrinted>2014-10-14T13:37:05Z</cp:lastPrinted>
  <dcterms:created xsi:type="dcterms:W3CDTF">2014-09-27T21:06:34Z</dcterms:created>
  <dcterms:modified xsi:type="dcterms:W3CDTF">2015-03-16T15:05:43Z</dcterms:modified>
</cp:coreProperties>
</file>